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70" r:id="rId5"/>
    <p:sldId id="257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7" r:id="rId29"/>
    <p:sldId id="264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3"/>
    <a:srgbClr val="172C51"/>
    <a:srgbClr val="BDD6EE"/>
    <a:srgbClr val="9CC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EC2775-EAA3-4BC3-8A21-384111F2BFF6}" v="1" dt="2025-05-08T13:47:49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 autoAdjust="0"/>
    <p:restoredTop sz="94643" autoAdjust="0"/>
  </p:normalViewPr>
  <p:slideViewPr>
    <p:cSldViewPr snapToGrid="0">
      <p:cViewPr>
        <p:scale>
          <a:sx n="90" d="100"/>
          <a:sy n="90" d="100"/>
        </p:scale>
        <p:origin x="49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FC800-1BD7-EA44-9369-F7A5AF759D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22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B619172-8D79-7520-C268-83B7C1178A89}"/>
              </a:ext>
            </a:extLst>
          </p:cNvPr>
          <p:cNvSpPr/>
          <p:nvPr userDrawn="1"/>
        </p:nvSpPr>
        <p:spPr>
          <a:xfrm>
            <a:off x="0" y="1233992"/>
            <a:ext cx="12192000" cy="5032150"/>
          </a:xfrm>
          <a:prstGeom prst="rect">
            <a:avLst/>
          </a:prstGeom>
          <a:solidFill>
            <a:srgbClr val="EFDB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056688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75A906-732E-76D5-4C02-0C93BFE51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7872"/>
            <a:ext cx="12192000" cy="7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62728" y="5607178"/>
            <a:ext cx="2743200" cy="365125"/>
          </a:xfrm>
        </p:spPr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46245C-F4DD-B3ED-FC92-6E712C7A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5D2277-B629-0BBF-1C8F-2B44B8C8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Missione 4 • Istruzione e Ricerca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149C5B-4EC4-9C89-EBDE-B7F11D1F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D20620-F6EF-3A09-8DD8-B278E29DB279}"/>
              </a:ext>
            </a:extLst>
          </p:cNvPr>
          <p:cNvSpPr txBox="1"/>
          <p:nvPr userDrawn="1"/>
        </p:nvSpPr>
        <p:spPr>
          <a:xfrm>
            <a:off x="286310" y="2212820"/>
            <a:ext cx="1174240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…………………………………………….</a:t>
            </a: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…………………………………………….</a:t>
            </a: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……………………………………………</a:t>
            </a: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endParaRPr lang="it-IT" dirty="0">
              <a:latin typeface="Titillium"/>
            </a:endParaRPr>
          </a:p>
          <a:p>
            <a:pPr marL="285750" indent="-285750">
              <a:spcAft>
                <a:spcPts val="600"/>
              </a:spcAft>
              <a:buClr>
                <a:srgbClr val="CE843C"/>
              </a:buClr>
            </a:pPr>
            <a:endParaRPr lang="it-IT" dirty="0">
              <a:latin typeface="Titillium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15ABBAB-D227-1DE8-2951-4B085D03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10" y="1374769"/>
            <a:ext cx="8134350" cy="632402"/>
          </a:xfrm>
        </p:spPr>
        <p:txBody>
          <a:bodyPr>
            <a:normAutofit/>
          </a:bodyPr>
          <a:lstStyle/>
          <a:p>
            <a:r>
              <a:rPr lang="it-IT" sz="1800" dirty="0"/>
              <a:t>Indice</a:t>
            </a:r>
          </a:p>
        </p:txBody>
      </p:sp>
    </p:spTree>
    <p:extLst>
      <p:ext uri="{BB962C8B-B14F-4D97-AF65-F5344CB8AC3E}">
        <p14:creationId xmlns:p14="http://schemas.microsoft.com/office/powerpoint/2010/main" val="270931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Capitolo_Paragrafo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A30697-F888-85B6-5A0D-3574BE8C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9F20E9-2E1B-0611-858D-C1F17F04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Missione 4 • Istruzione e Ricerca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C40106-88A4-D0A3-B923-257F23C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C9AA221-7DE9-337D-0AA8-193DF54C1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17" y="2343110"/>
            <a:ext cx="11438774" cy="388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Testo…….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D82B16D-D13A-ED47-BDC9-768AAC85D62F}"/>
              </a:ext>
            </a:extLst>
          </p:cNvPr>
          <p:cNvSpPr txBox="1">
            <a:spLocks/>
          </p:cNvSpPr>
          <p:nvPr userDrawn="1"/>
        </p:nvSpPr>
        <p:spPr>
          <a:xfrm>
            <a:off x="276431" y="1818449"/>
            <a:ext cx="10515600" cy="363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</a:rPr>
              <a:t>Titolo paragrafo</a:t>
            </a:r>
          </a:p>
        </p:txBody>
      </p:sp>
      <p:sp>
        <p:nvSpPr>
          <p:cNvPr id="8" name="Titolo 4">
            <a:extLst>
              <a:ext uri="{FF2B5EF4-FFF2-40B4-BE49-F238E27FC236}">
                <a16:creationId xmlns:a16="http://schemas.microsoft.com/office/drawing/2014/main" id="{9525D1A1-6C47-0327-4EB4-A4429610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6" y="1293332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Titolo capitolo</a:t>
            </a:r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65171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0D590-283A-4AF6-5B8B-A91DDBC4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4601CCC-3FD4-9B06-D133-400031E7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8B5F90-B188-ADEE-E899-7B9448FA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Missione 4 • Istruzione e Ricerca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77EA85-5B87-90DC-7503-ABBD1233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4D2AE018-8D49-11C5-A0C9-92419431BBF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6217067"/>
              </p:ext>
            </p:extLst>
          </p:nvPr>
        </p:nvGraphicFramePr>
        <p:xfrm>
          <a:off x="966849" y="3214898"/>
          <a:ext cx="7861467" cy="211609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604507">
                  <a:extLst>
                    <a:ext uri="{9D8B030D-6E8A-4147-A177-3AD203B41FA5}">
                      <a16:colId xmlns:a16="http://schemas.microsoft.com/office/drawing/2014/main" val="911671982"/>
                    </a:ext>
                  </a:extLst>
                </a:gridCol>
                <a:gridCol w="1564240">
                  <a:extLst>
                    <a:ext uri="{9D8B030D-6E8A-4147-A177-3AD203B41FA5}">
                      <a16:colId xmlns:a16="http://schemas.microsoft.com/office/drawing/2014/main" val="4278435619"/>
                    </a:ext>
                  </a:extLst>
                </a:gridCol>
                <a:gridCol w="1564240">
                  <a:extLst>
                    <a:ext uri="{9D8B030D-6E8A-4147-A177-3AD203B41FA5}">
                      <a16:colId xmlns:a16="http://schemas.microsoft.com/office/drawing/2014/main" val="955901745"/>
                    </a:ext>
                  </a:extLst>
                </a:gridCol>
                <a:gridCol w="1564240">
                  <a:extLst>
                    <a:ext uri="{9D8B030D-6E8A-4147-A177-3AD203B41FA5}">
                      <a16:colId xmlns:a16="http://schemas.microsoft.com/office/drawing/2014/main" val="7840209"/>
                    </a:ext>
                  </a:extLst>
                </a:gridCol>
                <a:gridCol w="1564240">
                  <a:extLst>
                    <a:ext uri="{9D8B030D-6E8A-4147-A177-3AD203B41FA5}">
                      <a16:colId xmlns:a16="http://schemas.microsoft.com/office/drawing/2014/main" val="1370897807"/>
                    </a:ext>
                  </a:extLst>
                </a:gridCol>
              </a:tblGrid>
              <a:tr h="352682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200" b="1" i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  <a:ea typeface="+mn-ea"/>
                          <a:cs typeface="+mn-cs"/>
                        </a:rPr>
                        <a:t>Testo</a:t>
                      </a:r>
                      <a:r>
                        <a:rPr lang="en-US" sz="1200" b="1" i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  <a:ea typeface="+mn-ea"/>
                          <a:cs typeface="+mn-cs"/>
                        </a:rPr>
                        <a:t> </a:t>
                      </a:r>
                      <a:endParaRPr lang="it-IT" sz="1200" b="1" i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i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  <a:ea typeface="+mn-ea"/>
                          <a:cs typeface="+mn-cs"/>
                        </a:rPr>
                        <a:t> </a:t>
                      </a:r>
                      <a:endParaRPr lang="it-IT" sz="1200" b="1" i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it-IT" sz="1200" b="1" i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i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  <a:ea typeface="+mn-ea"/>
                          <a:cs typeface="+mn-cs"/>
                        </a:rPr>
                        <a:t> </a:t>
                      </a:r>
                      <a:endParaRPr lang="it-IT" sz="1200" b="1" i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278488"/>
                  </a:ext>
                </a:extLst>
              </a:tr>
              <a:tr h="35268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726931"/>
                  </a:ext>
                </a:extLst>
              </a:tr>
              <a:tr h="35268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tillium Bd"/>
                        </a:rPr>
                        <a:t> 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Titillium Bd"/>
                        </a:rPr>
                        <a:t>testo</a:t>
                      </a: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552227"/>
                  </a:ext>
                </a:extLst>
              </a:tr>
              <a:tr h="35268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917013"/>
                  </a:ext>
                </a:extLst>
              </a:tr>
              <a:tr h="35268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4339"/>
                  </a:ext>
                </a:extLst>
              </a:tr>
              <a:tr h="35268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it-IT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tillium Bd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816211"/>
                  </a:ext>
                </a:extLst>
              </a:tr>
            </a:tbl>
          </a:graphicData>
        </a:graphic>
      </p:graphicFrame>
      <p:sp>
        <p:nvSpPr>
          <p:cNvPr id="11" name="Segnaposto tabella 10">
            <a:extLst>
              <a:ext uri="{FF2B5EF4-FFF2-40B4-BE49-F238E27FC236}">
                <a16:creationId xmlns:a16="http://schemas.microsoft.com/office/drawing/2014/main" id="{745A107C-D9AC-E5C7-4DFD-F578D6BAF71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91916"/>
            <a:ext cx="4136572" cy="9144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92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2522E2-D0DA-68FC-D013-CC27289B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Nome beneficiario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18149B-1F25-A9BB-CB22-6B596CCA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Missione 4 • Istruzione e Ricerca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F8FE87-5312-8391-F77C-9360D5B2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Titolo 4">
            <a:extLst>
              <a:ext uri="{FF2B5EF4-FFF2-40B4-BE49-F238E27FC236}">
                <a16:creationId xmlns:a16="http://schemas.microsoft.com/office/drawing/2014/main" id="{B4F84443-17F1-D630-0029-1A89A862252B}"/>
              </a:ext>
            </a:extLst>
          </p:cNvPr>
          <p:cNvSpPr txBox="1">
            <a:spLocks/>
          </p:cNvSpPr>
          <p:nvPr userDrawn="1"/>
        </p:nvSpPr>
        <p:spPr>
          <a:xfrm>
            <a:off x="243774" y="1429625"/>
            <a:ext cx="10515600" cy="3638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2000" dirty="0"/>
              <a:t>Bibliografia  e sitografia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79102FA-0F2C-A963-4C45-FF04B215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546" y="1930760"/>
            <a:ext cx="10515600" cy="3885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Testo…….</a:t>
            </a:r>
          </a:p>
        </p:txBody>
      </p:sp>
    </p:spTree>
    <p:extLst>
      <p:ext uri="{BB962C8B-B14F-4D97-AF65-F5344CB8AC3E}">
        <p14:creationId xmlns:p14="http://schemas.microsoft.com/office/powerpoint/2010/main" val="171052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4">
            <a:extLst>
              <a:ext uri="{FF2B5EF4-FFF2-40B4-BE49-F238E27FC236}">
                <a16:creationId xmlns:a16="http://schemas.microsoft.com/office/drawing/2014/main" id="{E71E5B83-8B1C-36E9-6330-88AC93B067C2}"/>
              </a:ext>
            </a:extLst>
          </p:cNvPr>
          <p:cNvSpPr txBox="1">
            <a:spLocks/>
          </p:cNvSpPr>
          <p:nvPr userDrawn="1"/>
        </p:nvSpPr>
        <p:spPr>
          <a:xfrm>
            <a:off x="503498" y="2239522"/>
            <a:ext cx="10340511" cy="3638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sz="2000" dirty="0"/>
              <a:t>Disclaimer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1FA9DE-F87F-4C80-1722-E73D334886B0}"/>
              </a:ext>
            </a:extLst>
          </p:cNvPr>
          <p:cNvSpPr txBox="1"/>
          <p:nvPr userDrawn="1"/>
        </p:nvSpPr>
        <p:spPr>
          <a:xfrm>
            <a:off x="393539" y="2779793"/>
            <a:ext cx="10960261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L’Autore/gli Autori è/sono pienamente responsabile/i di tutti i contenuti inseriti nella presentazione. I contenuti di questa presentazione (testo, grafica, immagini e altri materiali) non violano i diritti di terzi e sono nella piena e libera disponibilità, avendo acquisito da ogni eventuale terzo avente diritto su di essi espressa autorizzazione alla pubblicazione; pertanto saranno utilizzati per le finalità strettamente connesse al progetto </a:t>
            </a:r>
            <a:r>
              <a:rPr lang="it-IT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GeoSciencesIR</a:t>
            </a:r>
            <a:r>
              <a:rPr lang="it-IT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451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hi partn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7B1E1FC8-7524-533E-4E0B-A53C4112B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31651"/>
            <a:ext cx="10515600" cy="33783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4E1368-EDB0-7F18-B6A7-06CC334BD0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627" y="1318272"/>
            <a:ext cx="7900746" cy="6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8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1_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914400" y="2130430"/>
            <a:ext cx="10363200" cy="1470025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828800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680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E4F0981-3AC1-E4CC-8FE6-64D89ED53C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7872"/>
            <a:ext cx="12192000" cy="78568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2223885-9C10-07B8-932B-E924D84C1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1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618B0D-D5EA-82C7-6140-BB56739AE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22" y="1531580"/>
            <a:ext cx="11858995" cy="1407564"/>
          </a:xfrm>
        </p:spPr>
        <p:txBody>
          <a:bodyPr anchor="t">
            <a:normAutofit/>
          </a:bodyPr>
          <a:lstStyle/>
          <a:p>
            <a:r>
              <a:rPr lang="it-IT" dirty="0"/>
              <a:t>Scheda delle cavità sotterranee:</a:t>
            </a:r>
            <a:br>
              <a:rPr lang="it-IT" dirty="0"/>
            </a:br>
            <a:r>
              <a:rPr lang="it-IT" dirty="0"/>
              <a:t>breve guida alla sua compilazione</a:t>
            </a:r>
            <a:endParaRPr lang="it-IT" sz="32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4A2268D-7C96-835B-69C3-1004E984B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22" y="3983979"/>
            <a:ext cx="3795445" cy="1655762"/>
          </a:xfrm>
        </p:spPr>
        <p:txBody>
          <a:bodyPr/>
          <a:lstStyle/>
          <a:p>
            <a:r>
              <a:rPr lang="it-IT" dirty="0"/>
              <a:t>Sergio Madonna</a:t>
            </a:r>
          </a:p>
        </p:txBody>
      </p:sp>
      <p:pic>
        <p:nvPicPr>
          <p:cNvPr id="20" name="Immagine 19" descr="Immagine che contiene simbolo, cerchio, Elementi grafici, logo&#10;&#10;Descrizione generata automaticamente">
            <a:extLst>
              <a:ext uri="{FF2B5EF4-FFF2-40B4-BE49-F238E27FC236}">
                <a16:creationId xmlns:a16="http://schemas.microsoft.com/office/drawing/2014/main" id="{6602272C-F32D-F821-EB87-1B60FBF825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763" y="5092190"/>
            <a:ext cx="965354" cy="971378"/>
          </a:xfrm>
          <a:prstGeom prst="rect">
            <a:avLst/>
          </a:prstGeom>
        </p:spPr>
      </p:pic>
      <p:pic>
        <p:nvPicPr>
          <p:cNvPr id="9" name="Audio 10">
            <a:hlinkClick r:id="" action="ppaction://media"/>
            <a:extLst>
              <a:ext uri="{FF2B5EF4-FFF2-40B4-BE49-F238E27FC236}">
                <a16:creationId xmlns:a16="http://schemas.microsoft.com/office/drawing/2014/main" id="{7A37CE06-D67E-C060-AE3C-B648100A8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 bwMode="auto">
          <a:xfrm>
            <a:off x="9585960" y="4910328"/>
            <a:ext cx="2057400" cy="2057400"/>
          </a:xfrm>
          <a:prstGeom prst="ellipse">
            <a:avLst/>
          </a:prstGeom>
        </p:spPr>
      </p:pic>
      <p:pic>
        <p:nvPicPr>
          <p:cNvPr id="3" name="Immagine 2" descr="Immagine che contiene testo, Carattere, logo, simbolo&#10;&#10;Il contenuto generato dall'IA potrebbe non essere corretto.">
            <a:extLst>
              <a:ext uri="{FF2B5EF4-FFF2-40B4-BE49-F238E27FC236}">
                <a16:creationId xmlns:a16="http://schemas.microsoft.com/office/drawing/2014/main" id="{991EBD5E-2762-9330-BDC7-2BB980039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9" y="5447022"/>
            <a:ext cx="141732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695400" y="1243085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acqua e fluidi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63952" y="1916832"/>
            <a:ext cx="5615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Nel campo </a:t>
            </a:r>
            <a:r>
              <a:rPr lang="en-US" b="1" dirty="0">
                <a:latin typeface="Titillium"/>
              </a:rPr>
              <a:t>ACQUA E FLUIDI </a:t>
            </a:r>
            <a:r>
              <a:rPr lang="en-US" dirty="0">
                <a:latin typeface="Titillium"/>
              </a:rPr>
              <a:t>il </a:t>
            </a:r>
            <a:r>
              <a:rPr lang="en-US" dirty="0" err="1">
                <a:latin typeface="Titillium"/>
              </a:rPr>
              <a:t>compilatore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deve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indicare</a:t>
            </a:r>
            <a:r>
              <a:rPr lang="en-US" dirty="0">
                <a:latin typeface="Titillium"/>
              </a:rPr>
              <a:t> la </a:t>
            </a:r>
            <a:r>
              <a:rPr lang="en-US" b="1" dirty="0" err="1">
                <a:latin typeface="Titillium"/>
              </a:rPr>
              <a:t>presenza</a:t>
            </a:r>
            <a:r>
              <a:rPr lang="en-US" b="1" dirty="0">
                <a:latin typeface="Titillium"/>
              </a:rPr>
              <a:t> o </a:t>
            </a:r>
            <a:r>
              <a:rPr lang="en-US" b="1" dirty="0" err="1">
                <a:latin typeface="Titillium"/>
              </a:rPr>
              <a:t>meno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acqua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nella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e la </a:t>
            </a:r>
            <a:r>
              <a:rPr lang="en-US" dirty="0" err="1">
                <a:latin typeface="Titillium"/>
              </a:rPr>
              <a:t>tipologia</a:t>
            </a:r>
            <a:r>
              <a:rPr lang="en-US" dirty="0">
                <a:latin typeface="Titillium"/>
              </a:rPr>
              <a:t> (</a:t>
            </a:r>
            <a:r>
              <a:rPr lang="en-US" b="1" dirty="0" err="1">
                <a:latin typeface="Titillium"/>
              </a:rPr>
              <a:t>stillicidi</a:t>
            </a:r>
            <a:r>
              <a:rPr lang="en-US" b="1" dirty="0">
                <a:latin typeface="Titillium"/>
              </a:rPr>
              <a:t>, </a:t>
            </a:r>
            <a:r>
              <a:rPr lang="en-US" b="1" dirty="0" err="1">
                <a:latin typeface="Titillium"/>
              </a:rPr>
              <a:t>stillicidi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diffusi</a:t>
            </a:r>
            <a:r>
              <a:rPr lang="en-US" b="1" dirty="0">
                <a:latin typeface="Titillium"/>
              </a:rPr>
              <a:t>, </a:t>
            </a:r>
            <a:r>
              <a:rPr lang="en-US" b="1" dirty="0" err="1">
                <a:latin typeface="Titillium"/>
              </a:rPr>
              <a:t>venute</a:t>
            </a:r>
            <a:r>
              <a:rPr lang="en-US" b="1" dirty="0">
                <a:latin typeface="Titillium"/>
              </a:rPr>
              <a:t> concentrate, </a:t>
            </a:r>
            <a:r>
              <a:rPr lang="en-US" b="1" dirty="0" err="1">
                <a:latin typeface="Titillium"/>
              </a:rPr>
              <a:t>allagamenti</a:t>
            </a:r>
            <a:r>
              <a:rPr lang="en-US" dirty="0">
                <a:latin typeface="Titillium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Per </a:t>
            </a:r>
            <a:r>
              <a:rPr lang="en-US" dirty="0" err="1">
                <a:latin typeface="Titillium"/>
              </a:rPr>
              <a:t>quanto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riguarda</a:t>
            </a:r>
            <a:r>
              <a:rPr lang="en-US" dirty="0">
                <a:latin typeface="Titillium"/>
              </a:rPr>
              <a:t> le </a:t>
            </a:r>
            <a:r>
              <a:rPr lang="en-US" dirty="0" err="1">
                <a:latin typeface="Titillium"/>
              </a:rPr>
              <a:t>presenza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falda e la </a:t>
            </a:r>
            <a:r>
              <a:rPr lang="en-US" dirty="0" err="1">
                <a:latin typeface="Titillium"/>
              </a:rPr>
              <a:t>sua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eventuale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profondita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relativa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si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raccomanda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specificare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nelle</a:t>
            </a:r>
            <a:r>
              <a:rPr lang="en-US" dirty="0">
                <a:latin typeface="Titillium"/>
              </a:rPr>
              <a:t> note sempre rispetto a </a:t>
            </a:r>
            <a:r>
              <a:rPr lang="en-US" dirty="0" err="1">
                <a:latin typeface="Titillium"/>
              </a:rPr>
              <a:t>cosa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viene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valutata</a:t>
            </a:r>
            <a:r>
              <a:rPr lang="en-US" dirty="0">
                <a:latin typeface="Titillium"/>
              </a:rPr>
              <a:t> (</a:t>
            </a:r>
            <a:r>
              <a:rPr lang="en-US" dirty="0" err="1">
                <a:latin typeface="Titillium"/>
              </a:rPr>
              <a:t>metri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s.l.m</a:t>
            </a:r>
            <a:r>
              <a:rPr lang="en-US" dirty="0">
                <a:latin typeface="Titillium"/>
              </a:rPr>
              <a:t>., base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ecc</a:t>
            </a:r>
            <a:r>
              <a:rPr lang="en-US" dirty="0">
                <a:latin typeface="Titillium"/>
              </a:rPr>
              <a:t>.).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1843551"/>
            <a:ext cx="5102181" cy="32403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499B612-A016-2C52-A0D5-BB44985FB5C6}"/>
              </a:ext>
            </a:extLst>
          </p:cNvPr>
          <p:cNvSpPr/>
          <p:nvPr/>
        </p:nvSpPr>
        <p:spPr bwMode="auto">
          <a:xfrm>
            <a:off x="695400" y="1916832"/>
            <a:ext cx="230425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E0E6605-7F01-588C-E8BC-B623369881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8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5"/>
    </mc:Choice>
    <mc:Fallback xmlns="">
      <p:transition spd="slow" advTm="4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4848" y="1376136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contesto geologico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2420888"/>
            <a:ext cx="561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contesto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geologico</a:t>
            </a:r>
            <a:r>
              <a:rPr lang="en-US" b="1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va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solo se </a:t>
            </a:r>
            <a:r>
              <a:rPr lang="en-US" dirty="0" err="1">
                <a:latin typeface="Titillium"/>
              </a:rPr>
              <a:t>l’operatore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possiede</a:t>
            </a:r>
            <a:r>
              <a:rPr lang="en-US" dirty="0">
                <a:latin typeface="Titillium"/>
              </a:rPr>
              <a:t> le </a:t>
            </a:r>
            <a:r>
              <a:rPr lang="en-US" dirty="0" err="1">
                <a:latin typeface="Titillium"/>
              </a:rPr>
              <a:t>necessarie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1843551"/>
            <a:ext cx="5102181" cy="32403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499B612-A016-2C52-A0D5-BB44985FB5C6}"/>
              </a:ext>
            </a:extLst>
          </p:cNvPr>
          <p:cNvSpPr/>
          <p:nvPr/>
        </p:nvSpPr>
        <p:spPr bwMode="auto">
          <a:xfrm>
            <a:off x="2958458" y="1916832"/>
            <a:ext cx="241746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CB44AD-43C4-0FB6-D7A5-7575B589DE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2"/>
    </mc:Choice>
    <mc:Fallback xmlns="">
      <p:transition spd="slow" advTm="1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30832" y="1196752"/>
            <a:ext cx="102341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ambiente soprastante, presenza di sinkhole in superficie  e destinazione d’uso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2541655"/>
            <a:ext cx="5615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tillium"/>
              </a:rPr>
              <a:t>I </a:t>
            </a:r>
            <a:r>
              <a:rPr lang="en-US" dirty="0" err="1">
                <a:latin typeface="Titillium"/>
              </a:rPr>
              <a:t>campi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ambiente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soprastante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e </a:t>
            </a:r>
            <a:r>
              <a:rPr lang="en-US" dirty="0" err="1">
                <a:latin typeface="Titillium"/>
              </a:rPr>
              <a:t>presenza</a:t>
            </a:r>
            <a:r>
              <a:rPr lang="en-US" dirty="0">
                <a:latin typeface="Titillium"/>
              </a:rPr>
              <a:t> di </a:t>
            </a:r>
            <a:r>
              <a:rPr lang="en-US" b="1" dirty="0">
                <a:latin typeface="Titillium"/>
              </a:rPr>
              <a:t>sinkhole (in </a:t>
            </a:r>
            <a:r>
              <a:rPr lang="en-US" b="1" dirty="0" err="1">
                <a:latin typeface="Titillium"/>
              </a:rPr>
              <a:t>superficie</a:t>
            </a:r>
            <a:r>
              <a:rPr lang="en-US" b="1" dirty="0">
                <a:latin typeface="Titillium"/>
              </a:rPr>
              <a:t>)</a:t>
            </a:r>
            <a:r>
              <a:rPr lang="en-US" dirty="0">
                <a:latin typeface="Titillium"/>
              </a:rPr>
              <a:t> come </a:t>
            </a:r>
            <a:r>
              <a:rPr lang="en-US" dirty="0" err="1">
                <a:latin typeface="Titillium"/>
              </a:rPr>
              <a:t>anche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relativo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destinazione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d’uso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della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possono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compilati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chiunque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abbia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adeguate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informazioni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7" y="1929587"/>
            <a:ext cx="5102181" cy="32403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499B612-A016-2C52-A0D5-BB44985FB5C6}"/>
              </a:ext>
            </a:extLst>
          </p:cNvPr>
          <p:cNvSpPr/>
          <p:nvPr/>
        </p:nvSpPr>
        <p:spPr bwMode="auto">
          <a:xfrm>
            <a:off x="623392" y="2613663"/>
            <a:ext cx="482453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65FE94B-5C6B-FD96-1E1C-8A33B006974E}"/>
              </a:ext>
            </a:extLst>
          </p:cNvPr>
          <p:cNvSpPr/>
          <p:nvPr/>
        </p:nvSpPr>
        <p:spPr bwMode="auto">
          <a:xfrm>
            <a:off x="2999656" y="3261735"/>
            <a:ext cx="2448272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04EE6A3-0EAA-C1B9-BC28-B26CEB450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8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9"/>
    </mc:Choice>
    <mc:Fallback xmlns="">
      <p:transition spd="slow" advTm="1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4848" y="130476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manufatti in cavità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1859339"/>
            <a:ext cx="5615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manufatti</a:t>
            </a:r>
            <a:r>
              <a:rPr lang="en-US" b="1" dirty="0">
                <a:latin typeface="Titillium"/>
              </a:rPr>
              <a:t> in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per la </a:t>
            </a:r>
            <a:r>
              <a:rPr lang="en-US" dirty="0" err="1">
                <a:latin typeface="Titillium"/>
              </a:rPr>
              <a:t>parte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riguarda</a:t>
            </a:r>
            <a:r>
              <a:rPr lang="en-US" dirty="0">
                <a:latin typeface="Titillium"/>
              </a:rPr>
              <a:t> la loro </a:t>
            </a:r>
            <a:r>
              <a:rPr lang="en-US" b="1" dirty="0" err="1">
                <a:latin typeface="Titillium"/>
              </a:rPr>
              <a:t>presenza</a:t>
            </a:r>
            <a:r>
              <a:rPr lang="en-US" dirty="0">
                <a:latin typeface="Titillium"/>
              </a:rPr>
              <a:t> o </a:t>
            </a:r>
            <a:r>
              <a:rPr lang="en-US" b="1" dirty="0" err="1">
                <a:latin typeface="Titillium"/>
              </a:rPr>
              <a:t>assenza</a:t>
            </a:r>
            <a:r>
              <a:rPr lang="en-US" dirty="0">
                <a:latin typeface="Titillium"/>
              </a:rPr>
              <a:t> non </a:t>
            </a:r>
            <a:r>
              <a:rPr lang="en-US" dirty="0" err="1">
                <a:latin typeface="Titillium"/>
              </a:rPr>
              <a:t>richiede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particolari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tecniche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invece</a:t>
            </a:r>
            <a:r>
              <a:rPr lang="en-US" dirty="0">
                <a:latin typeface="Titillium"/>
              </a:rPr>
              <a:t>  </a:t>
            </a:r>
            <a:r>
              <a:rPr lang="en-US" dirty="0" err="1">
                <a:latin typeface="Titillium"/>
              </a:rPr>
              <a:t>potrebbero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necessarie</a:t>
            </a:r>
            <a:r>
              <a:rPr lang="en-US" dirty="0">
                <a:latin typeface="Titillium"/>
              </a:rPr>
              <a:t> per </a:t>
            </a:r>
            <a:r>
              <a:rPr lang="en-US" dirty="0" err="1">
                <a:latin typeface="Titillium"/>
              </a:rPr>
              <a:t>specificare</a:t>
            </a:r>
            <a:r>
              <a:rPr lang="en-US" dirty="0">
                <a:latin typeface="Titillium"/>
              </a:rPr>
              <a:t> la loro  </a:t>
            </a:r>
            <a:r>
              <a:rPr lang="en-US" b="1" dirty="0" err="1">
                <a:latin typeface="Titillium"/>
              </a:rPr>
              <a:t>tipologia</a:t>
            </a:r>
            <a:r>
              <a:rPr lang="en-US" dirty="0">
                <a:latin typeface="Titillium"/>
              </a:rPr>
              <a:t> e </a:t>
            </a:r>
            <a:r>
              <a:rPr lang="en-US" dirty="0" err="1">
                <a:latin typeface="Titillium"/>
              </a:rPr>
              <a:t>fornirne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Titillium"/>
              </a:rPr>
              <a:t>Pertanto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consiglia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corredare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questa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eventuale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con </a:t>
            </a:r>
            <a:r>
              <a:rPr lang="en-US" b="1" dirty="0" err="1">
                <a:latin typeface="Titillium"/>
              </a:rPr>
              <a:t>foto</a:t>
            </a:r>
            <a:r>
              <a:rPr lang="en-US" b="1" dirty="0">
                <a:latin typeface="Titillium"/>
              </a:rPr>
              <a:t> in </a:t>
            </a:r>
            <a:r>
              <a:rPr lang="en-US" b="1" dirty="0" err="1">
                <a:latin typeface="Titillium"/>
              </a:rPr>
              <a:t>grado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descrivere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manufatti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presenti</a:t>
            </a:r>
            <a:endParaRPr lang="en-US" b="1" dirty="0">
              <a:latin typeface="Titillium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7" y="1808820"/>
            <a:ext cx="5102181" cy="324036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5FE94B-5C6B-FD96-1E1C-8A33B006974E}"/>
              </a:ext>
            </a:extLst>
          </p:cNvPr>
          <p:cNvSpPr/>
          <p:nvPr/>
        </p:nvSpPr>
        <p:spPr bwMode="auto">
          <a:xfrm>
            <a:off x="695400" y="3125872"/>
            <a:ext cx="2304256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F753ED3-5E72-1827-BE5B-FFA697467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4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5"/>
    </mc:Choice>
    <mc:Fallback xmlns="">
      <p:transition spd="slow" advTm="2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4848" y="1304763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crolli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1859339"/>
            <a:ext cx="5615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La semplice </a:t>
            </a:r>
            <a:r>
              <a:rPr lang="en-US" dirty="0" err="1">
                <a:latin typeface="Titillium"/>
              </a:rPr>
              <a:t>segnalazione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presenza</a:t>
            </a:r>
            <a:r>
              <a:rPr lang="en-US" b="1" dirty="0">
                <a:latin typeface="Titillium"/>
              </a:rPr>
              <a:t> o </a:t>
            </a:r>
            <a:r>
              <a:rPr lang="en-US" b="1" dirty="0" err="1">
                <a:latin typeface="Titillium"/>
              </a:rPr>
              <a:t>assenza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crolli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all’interno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o del </a:t>
            </a:r>
            <a:r>
              <a:rPr lang="en-US" dirty="0" err="1">
                <a:latin typeface="Titillium"/>
              </a:rPr>
              <a:t>sistema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fatta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chiunque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Titillium"/>
              </a:rPr>
              <a:t>Tuttavia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l’accesso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all’interno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in cui </a:t>
            </a:r>
            <a:r>
              <a:rPr lang="en-US" dirty="0" err="1">
                <a:latin typeface="Titillium"/>
              </a:rPr>
              <a:t>siano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presenti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crolli</a:t>
            </a:r>
            <a:r>
              <a:rPr lang="en-US" dirty="0">
                <a:latin typeface="Titillium"/>
              </a:rPr>
              <a:t>, con </a:t>
            </a:r>
            <a:r>
              <a:rPr lang="en-US" dirty="0" err="1">
                <a:latin typeface="Titillium"/>
              </a:rPr>
              <a:t>conseguente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effettuata</a:t>
            </a:r>
            <a:r>
              <a:rPr lang="en-US" dirty="0">
                <a:latin typeface="Titillium"/>
              </a:rPr>
              <a:t> solo da </a:t>
            </a:r>
            <a:r>
              <a:rPr lang="en-US" b="1" dirty="0" err="1">
                <a:latin typeface="Titillium"/>
              </a:rPr>
              <a:t>personale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qualificato</a:t>
            </a:r>
            <a:r>
              <a:rPr lang="en-US" b="1" dirty="0">
                <a:latin typeface="Titillium"/>
              </a:rPr>
              <a:t> ed in </a:t>
            </a:r>
            <a:r>
              <a:rPr lang="en-US" b="1" dirty="0" err="1">
                <a:latin typeface="Titillium"/>
              </a:rPr>
              <a:t>grado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operare</a:t>
            </a:r>
            <a:r>
              <a:rPr lang="en-US" b="1" dirty="0">
                <a:latin typeface="Titillium"/>
              </a:rPr>
              <a:t> in </a:t>
            </a:r>
            <a:r>
              <a:rPr lang="en-US" b="1" dirty="0" err="1">
                <a:latin typeface="Titillium"/>
              </a:rPr>
              <a:t>condizioni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sicurezza</a:t>
            </a:r>
            <a:r>
              <a:rPr lang="en-US" b="1" dirty="0">
                <a:latin typeface="Titillium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7" y="1808820"/>
            <a:ext cx="5102181" cy="324036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5FE94B-5C6B-FD96-1E1C-8A33B006974E}"/>
              </a:ext>
            </a:extLst>
          </p:cNvPr>
          <p:cNvSpPr/>
          <p:nvPr/>
        </p:nvSpPr>
        <p:spPr bwMode="auto">
          <a:xfrm>
            <a:off x="695400" y="4221088"/>
            <a:ext cx="2304256" cy="777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CF5472-FF21-4266-3594-83D9E3628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8"/>
    </mc:Choice>
    <mc:Fallback xmlns="">
      <p:transition spd="slow" advTm="2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4848" y="132618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Secondo livello: rilievo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1859339"/>
            <a:ext cx="56155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it-IT" dirty="0">
                <a:effectLst/>
                <a:latin typeface="Titillium"/>
                <a:ea typeface="Yu Mincho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b="1" dirty="0">
                <a:latin typeface="Titillium"/>
              </a:rPr>
              <a:t>rilievo</a:t>
            </a:r>
            <a:r>
              <a:rPr lang="it-IT" dirty="0">
                <a:effectLst/>
                <a:latin typeface="Titillium"/>
                <a:ea typeface="Yu Mincho" panose="02020400000000000000" pitchFamily="18" charset="-128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chiunque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possesso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mappe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o di </a:t>
            </a:r>
            <a:r>
              <a:rPr lang="en-US" dirty="0" err="1">
                <a:latin typeface="Titillium"/>
              </a:rPr>
              <a:t>documentazione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fotografica</a:t>
            </a:r>
            <a:r>
              <a:rPr lang="en-US" dirty="0">
                <a:latin typeface="Titillium"/>
              </a:rPr>
              <a:t> del </a:t>
            </a:r>
            <a:r>
              <a:rPr lang="en-US" dirty="0" err="1">
                <a:latin typeface="Titillium"/>
              </a:rPr>
              <a:t>suo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interno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produrre</a:t>
            </a:r>
            <a:r>
              <a:rPr lang="en-US" dirty="0">
                <a:latin typeface="Titillium"/>
              </a:rPr>
              <a:t> come </a:t>
            </a:r>
            <a:r>
              <a:rPr lang="en-US" dirty="0" err="1">
                <a:latin typeface="Titillium"/>
              </a:rPr>
              <a:t>allegato</a:t>
            </a:r>
            <a:r>
              <a:rPr lang="en-US" dirty="0">
                <a:latin typeface="Titillium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Nota in </a:t>
            </a:r>
            <a:r>
              <a:rPr lang="en-US" dirty="0" err="1">
                <a:latin typeface="Titillium"/>
              </a:rPr>
              <a:t>caso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documentata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precedenti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censimenti</a:t>
            </a:r>
            <a:r>
              <a:rPr lang="en-US" dirty="0">
                <a:latin typeface="Titillium"/>
              </a:rPr>
              <a:t> è </a:t>
            </a:r>
            <a:r>
              <a:rPr lang="en-US" dirty="0" err="1">
                <a:latin typeface="Titillium"/>
              </a:rPr>
              <a:t>sufficiente</a:t>
            </a:r>
            <a:r>
              <a:rPr lang="en-US" dirty="0">
                <a:latin typeface="Titillium"/>
              </a:rPr>
              <a:t> fare </a:t>
            </a:r>
            <a:r>
              <a:rPr lang="en-US" dirty="0" err="1">
                <a:latin typeface="Titillium"/>
              </a:rPr>
              <a:t>riferimento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fonte</a:t>
            </a:r>
            <a:r>
              <a:rPr lang="en-US" dirty="0">
                <a:latin typeface="Titillium"/>
              </a:rPr>
              <a:t> del </a:t>
            </a:r>
            <a:r>
              <a:rPr lang="en-US" dirty="0" err="1">
                <a:latin typeface="Titillium"/>
              </a:rPr>
              <a:t>dato</a:t>
            </a:r>
            <a:r>
              <a:rPr lang="en-US" dirty="0">
                <a:latin typeface="Titillium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7" y="1808820"/>
            <a:ext cx="5102181" cy="324036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5FE94B-5C6B-FD96-1E1C-8A33B006974E}"/>
              </a:ext>
            </a:extLst>
          </p:cNvPr>
          <p:cNvSpPr/>
          <p:nvPr/>
        </p:nvSpPr>
        <p:spPr bwMode="auto">
          <a:xfrm>
            <a:off x="2999656" y="4242719"/>
            <a:ext cx="2448272" cy="777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377E83-120C-F087-D07F-F0C139637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0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5"/>
    </mc:Choice>
    <mc:Fallback xmlns="">
      <p:transition spd="slow" advTm="2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11456" y="1450453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Scheda di rilievo delle Cavità sotterranee </a:t>
            </a:r>
          </a:p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735960" y="2204864"/>
            <a:ext cx="6254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</a:t>
            </a:r>
            <a:r>
              <a:rPr lang="en-US" dirty="0" err="1">
                <a:latin typeface="Titillium"/>
              </a:rPr>
              <a:t>terzo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livello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di rilievo è </a:t>
            </a:r>
            <a:r>
              <a:rPr lang="en-US" dirty="0" err="1">
                <a:latin typeface="Titillium"/>
              </a:rPr>
              <a:t>pensato</a:t>
            </a:r>
            <a:r>
              <a:rPr lang="en-US" dirty="0">
                <a:latin typeface="Titillium"/>
              </a:rPr>
              <a:t> per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da figure </a:t>
            </a:r>
            <a:r>
              <a:rPr lang="en-US" dirty="0" err="1">
                <a:latin typeface="Titillium"/>
              </a:rPr>
              <a:t>professionali</a:t>
            </a:r>
            <a:r>
              <a:rPr lang="en-US" dirty="0">
                <a:latin typeface="Titillium"/>
              </a:rPr>
              <a:t>  con </a:t>
            </a:r>
            <a:r>
              <a:rPr lang="en-US" dirty="0" err="1">
                <a:latin typeface="Titillium"/>
              </a:rPr>
              <a:t>specifiche</a:t>
            </a:r>
            <a:r>
              <a:rPr lang="en-US" dirty="0">
                <a:latin typeface="Titillium"/>
              </a:rPr>
              <a:t>  </a:t>
            </a:r>
            <a:r>
              <a:rPr lang="en-US" dirty="0" err="1">
                <a:latin typeface="Titillium"/>
              </a:rPr>
              <a:t>conoscenze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tecniche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Ad </a:t>
            </a:r>
            <a:r>
              <a:rPr lang="en-US" dirty="0" err="1">
                <a:latin typeface="Titillium"/>
              </a:rPr>
              <a:t>esempio</a:t>
            </a:r>
            <a:r>
              <a:rPr lang="en-US" dirty="0">
                <a:latin typeface="Titillium"/>
              </a:rPr>
              <a:t> le </a:t>
            </a:r>
            <a:r>
              <a:rPr lang="en-US" dirty="0" err="1">
                <a:latin typeface="Titillium"/>
              </a:rPr>
              <a:t>caratteristiche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geologiche</a:t>
            </a:r>
            <a:r>
              <a:rPr lang="en-US" dirty="0">
                <a:latin typeface="Titillium"/>
              </a:rPr>
              <a:t> ed il rilievo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discontinuità</a:t>
            </a:r>
            <a:r>
              <a:rPr lang="en-US" dirty="0">
                <a:latin typeface="Titillium"/>
              </a:rPr>
              <a:t> e di </a:t>
            </a:r>
            <a:r>
              <a:rPr lang="en-US" dirty="0" err="1">
                <a:latin typeface="Titillium"/>
              </a:rPr>
              <a:t>altri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eventuali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parametri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geotecnici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idrogeologici</a:t>
            </a:r>
            <a:r>
              <a:rPr lang="en-US" dirty="0">
                <a:latin typeface="Titillium"/>
              </a:rPr>
              <a:t> o </a:t>
            </a:r>
            <a:r>
              <a:rPr lang="en-US" dirty="0" err="1">
                <a:latin typeface="Titillium"/>
              </a:rPr>
              <a:t>litologici</a:t>
            </a:r>
            <a:r>
              <a:rPr lang="en-US" dirty="0">
                <a:latin typeface="Titillium"/>
              </a:rPr>
              <a:t> (come </a:t>
            </a:r>
            <a:r>
              <a:rPr lang="en-US" dirty="0" err="1">
                <a:latin typeface="Titillium"/>
              </a:rPr>
              <a:t>eventuale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allegato</a:t>
            </a:r>
            <a:r>
              <a:rPr lang="en-US" dirty="0">
                <a:latin typeface="Titillium"/>
              </a:rPr>
              <a:t>), </a:t>
            </a:r>
            <a:r>
              <a:rPr lang="en-US" dirty="0" err="1">
                <a:latin typeface="Titillium"/>
              </a:rPr>
              <a:t>presuppone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geologiche</a:t>
            </a:r>
            <a:r>
              <a:rPr lang="en-US" dirty="0">
                <a:latin typeface="Titillium"/>
              </a:rPr>
              <a:t>, al </a:t>
            </a:r>
            <a:r>
              <a:rPr lang="en-US" dirty="0" err="1">
                <a:latin typeface="Titillium"/>
              </a:rPr>
              <a:t>contrario</a:t>
            </a:r>
            <a:r>
              <a:rPr lang="en-US" dirty="0">
                <a:latin typeface="Titillium"/>
              </a:rPr>
              <a:t> la </a:t>
            </a:r>
            <a:r>
              <a:rPr lang="en-US" dirty="0" err="1">
                <a:latin typeface="Titillium"/>
              </a:rPr>
              <a:t>capacità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indicare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l’età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presuppone</a:t>
            </a:r>
            <a:r>
              <a:rPr lang="en-US" dirty="0">
                <a:latin typeface="Titillium"/>
              </a:rPr>
              <a:t> 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tipo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storico-archeologiche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/>
              </a:rPr>
              <a:t>Tutti </a:t>
            </a:r>
            <a:r>
              <a:rPr lang="en-US" b="1" dirty="0" err="1">
                <a:latin typeface="Titillium"/>
              </a:rPr>
              <a:t>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campi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sono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facoltativi</a:t>
            </a:r>
            <a:r>
              <a:rPr lang="en-US" dirty="0">
                <a:latin typeface="Titillium"/>
              </a:rPr>
              <a:t>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492896"/>
            <a:ext cx="5261727" cy="23762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49D773-0A7B-FA02-5536-E6D0A3AA2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77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8"/>
    </mc:Choice>
    <mc:Fallback xmlns="">
      <p:transition spd="slow" advTm="4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35360" y="1604395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sviluppo sotterraneo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735960" y="2705725"/>
            <a:ext cx="6254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tillium"/>
              </a:rPr>
              <a:t>Il campo </a:t>
            </a:r>
            <a:r>
              <a:rPr lang="en-US" sz="2200" b="1" dirty="0" err="1">
                <a:latin typeface="Titillium"/>
              </a:rPr>
              <a:t>sviluppo</a:t>
            </a:r>
            <a:r>
              <a:rPr lang="en-US" sz="2200" b="1" dirty="0">
                <a:latin typeface="Titillium"/>
              </a:rPr>
              <a:t> </a:t>
            </a:r>
            <a:r>
              <a:rPr lang="en-US" sz="2200" b="1" dirty="0" err="1">
                <a:latin typeface="Titillium"/>
              </a:rPr>
              <a:t>sotterraneo</a:t>
            </a:r>
            <a:r>
              <a:rPr lang="en-US" sz="2200" b="1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può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essere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compilato</a:t>
            </a:r>
            <a:r>
              <a:rPr lang="en-US" sz="2200" dirty="0">
                <a:latin typeface="Titillium"/>
              </a:rPr>
              <a:t> da </a:t>
            </a:r>
            <a:r>
              <a:rPr lang="en-US" sz="2200" dirty="0" err="1">
                <a:latin typeface="Titillium"/>
              </a:rPr>
              <a:t>chiunque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sia</a:t>
            </a:r>
            <a:r>
              <a:rPr lang="en-US" sz="2200" dirty="0">
                <a:latin typeface="Titillium"/>
              </a:rPr>
              <a:t> in </a:t>
            </a:r>
            <a:r>
              <a:rPr lang="en-US" sz="2200" dirty="0" err="1">
                <a:latin typeface="Titillium"/>
              </a:rPr>
              <a:t>possesso</a:t>
            </a:r>
            <a:r>
              <a:rPr lang="en-US" sz="2200" dirty="0">
                <a:latin typeface="Titillium"/>
              </a:rPr>
              <a:t> di </a:t>
            </a:r>
            <a:r>
              <a:rPr lang="en-US" sz="2200" dirty="0" err="1">
                <a:latin typeface="Titillium"/>
              </a:rPr>
              <a:t>informazioni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sulle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caratteristiche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della</a:t>
            </a:r>
            <a:r>
              <a:rPr lang="en-US" sz="2200" dirty="0">
                <a:latin typeface="Titillium"/>
              </a:rPr>
              <a:t> </a:t>
            </a:r>
            <a:r>
              <a:rPr lang="en-US" sz="2200" dirty="0" err="1">
                <a:latin typeface="Titillium"/>
              </a:rPr>
              <a:t>cavità</a:t>
            </a:r>
            <a:r>
              <a:rPr lang="en-US" sz="2200" dirty="0">
                <a:latin typeface="Titillium"/>
              </a:rPr>
              <a:t> o del </a:t>
            </a:r>
            <a:r>
              <a:rPr lang="en-US" sz="2200" dirty="0" err="1">
                <a:latin typeface="Titillium"/>
              </a:rPr>
              <a:t>sistema</a:t>
            </a:r>
            <a:r>
              <a:rPr lang="en-US" sz="2200" dirty="0">
                <a:latin typeface="Titillium"/>
              </a:rPr>
              <a:t> di </a:t>
            </a:r>
            <a:r>
              <a:rPr lang="en-US" sz="2200" dirty="0" err="1">
                <a:latin typeface="Titillium"/>
              </a:rPr>
              <a:t>cavità</a:t>
            </a:r>
            <a:r>
              <a:rPr lang="en-US" sz="2200" dirty="0">
                <a:latin typeface="Titillium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492896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695400" y="2636912"/>
            <a:ext cx="1584176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D3B0B1-0DDF-63A7-265B-F47BB23765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9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35360" y="1435121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geologia/litologia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7087" y="2732251"/>
            <a:ext cx="6254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geologia</a:t>
            </a:r>
            <a:r>
              <a:rPr lang="en-US" b="1" dirty="0">
                <a:latin typeface="Titillium"/>
              </a:rPr>
              <a:t>/</a:t>
            </a:r>
            <a:r>
              <a:rPr lang="en-US" b="1" dirty="0" err="1">
                <a:latin typeface="Titillium"/>
              </a:rPr>
              <a:t>litologia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al </a:t>
            </a:r>
            <a:r>
              <a:rPr lang="en-US" dirty="0" err="1">
                <a:latin typeface="Titillium"/>
              </a:rPr>
              <a:t>contratrio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solo da chi ha </a:t>
            </a:r>
            <a:r>
              <a:rPr lang="en-US" dirty="0" err="1">
                <a:latin typeface="Titillium"/>
              </a:rPr>
              <a:t>specifiche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geologiche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Titillium"/>
              </a:rPr>
              <a:t>Oltre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indicare</a:t>
            </a:r>
            <a:r>
              <a:rPr lang="en-US" dirty="0">
                <a:latin typeface="Titillium"/>
              </a:rPr>
              <a:t> le </a:t>
            </a:r>
            <a:r>
              <a:rPr lang="en-US" dirty="0" err="1">
                <a:latin typeface="Titillium"/>
              </a:rPr>
              <a:t>caratteristiche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litologiche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locali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ove</a:t>
            </a:r>
            <a:r>
              <a:rPr lang="en-US" dirty="0">
                <a:latin typeface="Titillium"/>
              </a:rPr>
              <a:t> possible, in nota </a:t>
            </a:r>
            <a:r>
              <a:rPr lang="en-US" dirty="0" err="1">
                <a:latin typeface="Titillium"/>
              </a:rPr>
              <a:t>andrebbero</a:t>
            </a:r>
            <a:r>
              <a:rPr lang="en-US" dirty="0">
                <a:latin typeface="Titillium"/>
              </a:rPr>
              <a:t> indicate le </a:t>
            </a:r>
            <a:r>
              <a:rPr lang="en-US" dirty="0" err="1">
                <a:latin typeface="Titillium"/>
              </a:rPr>
              <a:t>unita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carta </a:t>
            </a:r>
            <a:r>
              <a:rPr lang="en-US" dirty="0" err="1">
                <a:latin typeface="Titillium"/>
              </a:rPr>
              <a:t>geologica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d’Italia</a:t>
            </a:r>
            <a:r>
              <a:rPr lang="en-US" dirty="0">
                <a:latin typeface="Titillium"/>
              </a:rPr>
              <a:t> in scala 1:100.000 o, dove </a:t>
            </a:r>
            <a:r>
              <a:rPr lang="en-US" dirty="0" err="1">
                <a:latin typeface="Titillium"/>
              </a:rPr>
              <a:t>disponibili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carta </a:t>
            </a:r>
            <a:r>
              <a:rPr lang="en-US" dirty="0" err="1">
                <a:latin typeface="Titillium"/>
              </a:rPr>
              <a:t>geologica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d’Italia</a:t>
            </a:r>
            <a:r>
              <a:rPr lang="en-US" dirty="0">
                <a:latin typeface="Titillium"/>
              </a:rPr>
              <a:t> in scala 1:50.000 e/o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corrispondenti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unità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carte </a:t>
            </a:r>
            <a:r>
              <a:rPr lang="en-US" dirty="0" err="1">
                <a:latin typeface="Titillium"/>
              </a:rPr>
              <a:t>geologiche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regionali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492896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2207568" y="2636912"/>
            <a:ext cx="1584176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F51289-8280-07BB-4D6A-136F7FDF1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7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1"/>
    </mc:Choice>
    <mc:Fallback xmlns="">
      <p:transition spd="slow" advTm="2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35360" y="1381531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geometria ambiente principale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735960" y="2140025"/>
            <a:ext cx="62545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geometria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ambiente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principale</a:t>
            </a:r>
            <a:r>
              <a:rPr lang="en-US" b="1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solo </a:t>
            </a:r>
            <a:r>
              <a:rPr lang="en-US" dirty="0" err="1">
                <a:latin typeface="Titillium"/>
              </a:rPr>
              <a:t>nel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caso</a:t>
            </a:r>
            <a:r>
              <a:rPr lang="en-US" dirty="0">
                <a:latin typeface="Titillium"/>
              </a:rPr>
              <a:t> in cui </a:t>
            </a:r>
            <a:r>
              <a:rPr lang="en-US" dirty="0" err="1">
                <a:latin typeface="Titillium"/>
              </a:rPr>
              <a:t>l’ambiente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costituito</a:t>
            </a:r>
            <a:r>
              <a:rPr lang="en-US" dirty="0">
                <a:latin typeface="Titillium"/>
              </a:rPr>
              <a:t> o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assimilabile</a:t>
            </a:r>
            <a:r>
              <a:rPr lang="en-US" dirty="0">
                <a:latin typeface="Titillium"/>
              </a:rPr>
              <a:t> ad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singola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o a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lineare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con </a:t>
            </a:r>
            <a:r>
              <a:rPr lang="en-US" dirty="0" err="1">
                <a:latin typeface="Titillium"/>
              </a:rPr>
              <a:t>geometria</a:t>
            </a:r>
            <a:r>
              <a:rPr lang="en-US" dirty="0">
                <a:latin typeface="Titillium"/>
              </a:rPr>
              <a:t> semplice.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In </a:t>
            </a:r>
            <a:r>
              <a:rPr lang="en-US" dirty="0" err="1">
                <a:latin typeface="Titillium"/>
              </a:rPr>
              <a:t>questi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casi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larghezza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profondità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e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lunghezza</a:t>
            </a:r>
            <a:r>
              <a:rPr lang="en-US" b="1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facilmente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misurabili</a:t>
            </a:r>
            <a:r>
              <a:rPr lang="en-US" dirty="0">
                <a:latin typeface="Titillium"/>
              </a:rPr>
              <a:t> e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volta </a:t>
            </a:r>
            <a:r>
              <a:rPr lang="en-US" dirty="0" err="1">
                <a:latin typeface="Titillium"/>
              </a:rPr>
              <a:t>noti</a:t>
            </a:r>
            <a:r>
              <a:rPr lang="en-US" dirty="0">
                <a:latin typeface="Titillium"/>
              </a:rPr>
              <a:t> è possible </a:t>
            </a:r>
            <a:r>
              <a:rPr lang="en-US" dirty="0" err="1">
                <a:latin typeface="Titillium"/>
              </a:rPr>
              <a:t>calcolare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facilmente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superfici</a:t>
            </a:r>
            <a:r>
              <a:rPr lang="en-US" b="1" dirty="0">
                <a:latin typeface="Titillium"/>
              </a:rPr>
              <a:t> e </a:t>
            </a:r>
            <a:r>
              <a:rPr lang="en-US" b="1" dirty="0" err="1">
                <a:latin typeface="Titillium"/>
              </a:rPr>
              <a:t>volumi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Piu </a:t>
            </a:r>
            <a:r>
              <a:rPr lang="en-US" dirty="0" err="1">
                <a:latin typeface="Titillium"/>
              </a:rPr>
              <a:t>complessa</a:t>
            </a:r>
            <a:r>
              <a:rPr lang="en-US" dirty="0">
                <a:latin typeface="Titillium"/>
              </a:rPr>
              <a:t> è la </a:t>
            </a:r>
            <a:r>
              <a:rPr lang="en-US" dirty="0" err="1">
                <a:latin typeface="Titillium"/>
              </a:rPr>
              <a:t>definizione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profondità</a:t>
            </a:r>
            <a:r>
              <a:rPr lang="en-US" b="1" dirty="0">
                <a:latin typeface="Titillium"/>
              </a:rPr>
              <a:t> dal p.c.</a:t>
            </a:r>
            <a:r>
              <a:rPr lang="en-US" dirty="0">
                <a:latin typeface="Titillium"/>
              </a:rPr>
              <a:t> e </a:t>
            </a:r>
            <a:r>
              <a:rPr lang="en-US" dirty="0" err="1">
                <a:latin typeface="Titillium"/>
              </a:rPr>
              <a:t>dello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spessore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compreso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tra</a:t>
            </a:r>
            <a:r>
              <a:rPr lang="en-US" dirty="0">
                <a:latin typeface="Titillium"/>
              </a:rPr>
              <a:t> la volta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e la </a:t>
            </a:r>
            <a:r>
              <a:rPr lang="en-US" dirty="0" err="1">
                <a:latin typeface="Titillium"/>
              </a:rPr>
              <a:t>superficie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topografica</a:t>
            </a:r>
            <a:r>
              <a:rPr lang="en-US" dirty="0">
                <a:latin typeface="Titillium"/>
              </a:rPr>
              <a:t> (</a:t>
            </a:r>
            <a:r>
              <a:rPr lang="en-US" b="1" dirty="0" err="1">
                <a:latin typeface="Titillium"/>
              </a:rPr>
              <a:t>spessore</a:t>
            </a:r>
            <a:r>
              <a:rPr lang="en-US" b="1" dirty="0">
                <a:latin typeface="Titillium"/>
              </a:rPr>
              <a:t> franco</a:t>
            </a:r>
            <a:r>
              <a:rPr lang="en-US" dirty="0">
                <a:latin typeface="Titillium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Per le </a:t>
            </a:r>
            <a:r>
              <a:rPr lang="en-US" dirty="0" err="1">
                <a:latin typeface="Titillium"/>
              </a:rPr>
              <a:t>restanti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tipologie</a:t>
            </a:r>
            <a:r>
              <a:rPr lang="en-US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complesse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la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ove</a:t>
            </a:r>
            <a:r>
              <a:rPr lang="en-US" dirty="0">
                <a:latin typeface="Titillium"/>
              </a:rPr>
              <a:t> possible, </a:t>
            </a:r>
            <a:r>
              <a:rPr lang="en-US" dirty="0" err="1">
                <a:latin typeface="Titillium"/>
              </a:rPr>
              <a:t>va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fatta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nelle</a:t>
            </a:r>
            <a:r>
              <a:rPr lang="en-US" dirty="0">
                <a:latin typeface="Titillium"/>
              </a:rPr>
              <a:t> </a:t>
            </a:r>
            <a:r>
              <a:rPr lang="en-US" b="1" dirty="0">
                <a:latin typeface="Titillium"/>
              </a:rPr>
              <a:t>note e/o </a:t>
            </a:r>
            <a:r>
              <a:rPr lang="en-US" dirty="0" err="1">
                <a:latin typeface="Titillium"/>
              </a:rPr>
              <a:t>attraverso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allegati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492896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3791744" y="2609433"/>
            <a:ext cx="172819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690F842-8638-B397-885A-63B76DD5FD6C}"/>
              </a:ext>
            </a:extLst>
          </p:cNvPr>
          <p:cNvSpPr/>
          <p:nvPr/>
        </p:nvSpPr>
        <p:spPr bwMode="auto">
          <a:xfrm>
            <a:off x="695400" y="2780928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75DBC8C-9ACB-31EE-B654-B5CD3F7672BE}"/>
              </a:ext>
            </a:extLst>
          </p:cNvPr>
          <p:cNvSpPr/>
          <p:nvPr/>
        </p:nvSpPr>
        <p:spPr bwMode="auto">
          <a:xfrm>
            <a:off x="695400" y="2996952"/>
            <a:ext cx="1368152" cy="404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B108EFF-0A41-2774-FC89-6D4D805680F4}"/>
              </a:ext>
            </a:extLst>
          </p:cNvPr>
          <p:cNvSpPr txBox="1"/>
          <p:nvPr/>
        </p:nvSpPr>
        <p:spPr>
          <a:xfrm>
            <a:off x="665178" y="5085184"/>
            <a:ext cx="14285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Note ed allegati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2177D1F-EAF1-4F07-02CB-90DDB54C26B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 bwMode="auto">
          <a:xfrm>
            <a:off x="1379476" y="3401521"/>
            <a:ext cx="0" cy="1683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D81DBA4-E7BF-32DE-D6C2-EA8727C16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4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92"/>
    </mc:Choice>
    <mc:Fallback xmlns="">
      <p:transition spd="slow" advTm="7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DA761-13F8-BA98-9E8C-A2B2D9AB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96" y="1352997"/>
            <a:ext cx="8134350" cy="632402"/>
          </a:xfrm>
        </p:spPr>
        <p:txBody>
          <a:bodyPr>
            <a:normAutofit/>
          </a:bodyPr>
          <a:lstStyle/>
          <a:p>
            <a:r>
              <a:rPr lang="it-IT" sz="1800" dirty="0"/>
              <a:t>Indice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CEDFB7-6D5E-8932-97CC-E5FFEEC49B1C}"/>
              </a:ext>
            </a:extLst>
          </p:cNvPr>
          <p:cNvSpPr txBox="1"/>
          <p:nvPr/>
        </p:nvSpPr>
        <p:spPr>
          <a:xfrm>
            <a:off x="144795" y="1708474"/>
            <a:ext cx="6480291" cy="474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Introduzione</a:t>
            </a:r>
          </a:p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La scheda di rilievo delle cavità sotterranee</a:t>
            </a:r>
          </a:p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Primo livello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Generalità: dati obbligatori e facoltativi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Ingresso cavità: coordinate del punto di accesso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Fonte del dato e allegati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Accesso e ambiente</a:t>
            </a:r>
          </a:p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Secondo livello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Acqua e fluidi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Contesto geologico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Ambiente soprastante, presenza di </a:t>
            </a:r>
            <a:r>
              <a:rPr lang="it-IT" dirty="0" err="1">
                <a:latin typeface="Titillium"/>
              </a:rPr>
              <a:t>sinkhole</a:t>
            </a:r>
            <a:r>
              <a:rPr lang="it-IT" dirty="0">
                <a:latin typeface="Titillium"/>
              </a:rPr>
              <a:t> in superficie e destinazione d’uso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Manufatti in cavità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Crolli 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Rilievo</a:t>
            </a:r>
          </a:p>
        </p:txBody>
      </p:sp>
      <p:sp>
        <p:nvSpPr>
          <p:cNvPr id="5" name="Rettangolo 4"/>
          <p:cNvSpPr/>
          <p:nvPr/>
        </p:nvSpPr>
        <p:spPr>
          <a:xfrm>
            <a:off x="6826155" y="1708474"/>
            <a:ext cx="512904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Terzo livello 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Sviluppo sotterraneo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Geologia/litologia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Geometria ambiente principale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Età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Pilastri</a:t>
            </a:r>
          </a:p>
          <a:p>
            <a:pPr marL="742950" lvl="1" indent="-285750">
              <a:spcAft>
                <a:spcPts val="300"/>
              </a:spcAft>
              <a:buClr>
                <a:srgbClr val="CE843C"/>
              </a:buClr>
              <a:buFont typeface="Wingdings" panose="05000000000000000000" pitchFamily="2" charset="2"/>
              <a:buChar char="ü"/>
            </a:pPr>
            <a:r>
              <a:rPr lang="it-IT" dirty="0">
                <a:latin typeface="Titillium"/>
              </a:rPr>
              <a:t>Discontinuità</a:t>
            </a:r>
          </a:p>
        </p:txBody>
      </p:sp>
      <p:sp>
        <p:nvSpPr>
          <p:cNvPr id="7" name="Rettangolo 6"/>
          <p:cNvSpPr/>
          <p:nvPr/>
        </p:nvSpPr>
        <p:spPr>
          <a:xfrm>
            <a:off x="6826155" y="4062964"/>
            <a:ext cx="4992414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Annotazioni, rilievi e allegati</a:t>
            </a:r>
          </a:p>
          <a:p>
            <a:pPr marL="285750" indent="-285750">
              <a:spcAft>
                <a:spcPts val="300"/>
              </a:spcAft>
              <a:buClr>
                <a:srgbClr val="CE843C"/>
              </a:buClr>
              <a:buFont typeface="Arial" panose="020B0604020202020204" pitchFamily="34" charset="0"/>
              <a:buChar char="•"/>
            </a:pPr>
            <a:r>
              <a:rPr lang="it-IT" dirty="0">
                <a:latin typeface="Titillium"/>
              </a:rPr>
              <a:t>Conclusioni</a:t>
            </a:r>
          </a:p>
        </p:txBody>
      </p:sp>
      <p:pic>
        <p:nvPicPr>
          <p:cNvPr id="8" name="Audio 10">
            <a:hlinkClick r:id="" action="ppaction://media"/>
            <a:extLst>
              <a:ext uri="{FF2B5EF4-FFF2-40B4-BE49-F238E27FC236}">
                <a16:creationId xmlns:a16="http://schemas.microsoft.com/office/drawing/2014/main" id="{D79C9DEC-C2C3-592E-A9E1-EFA201E30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35360" y="1484784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età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63952" y="2636912"/>
            <a:ext cx="625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</a:t>
            </a:r>
            <a:r>
              <a:rPr lang="en-US" b="1" dirty="0">
                <a:latin typeface="Titillium"/>
              </a:rPr>
              <a:t>campo </a:t>
            </a:r>
            <a:r>
              <a:rPr lang="en-US" b="1" dirty="0" err="1">
                <a:latin typeface="Titillium"/>
              </a:rPr>
              <a:t>età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(</a:t>
            </a:r>
            <a:r>
              <a:rPr lang="en-US" dirty="0" err="1">
                <a:latin typeface="Titillium"/>
              </a:rPr>
              <a:t>facoltativo</a:t>
            </a:r>
            <a:r>
              <a:rPr lang="en-US" dirty="0">
                <a:latin typeface="Titillium"/>
              </a:rPr>
              <a:t>) </a:t>
            </a:r>
            <a:r>
              <a:rPr lang="en-US" dirty="0" err="1">
                <a:latin typeface="Titillium"/>
              </a:rPr>
              <a:t>va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solo </a:t>
            </a:r>
            <a:r>
              <a:rPr lang="en-US" dirty="0" err="1">
                <a:latin typeface="Titillium"/>
              </a:rPr>
              <a:t>nel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caso</a:t>
            </a:r>
            <a:r>
              <a:rPr lang="en-US" dirty="0">
                <a:latin typeface="Titillium"/>
              </a:rPr>
              <a:t> in cui </a:t>
            </a:r>
            <a:r>
              <a:rPr lang="en-US" dirty="0" err="1">
                <a:latin typeface="Titillium"/>
              </a:rPr>
              <a:t>l’operatore</a:t>
            </a:r>
            <a:r>
              <a:rPr lang="en-US" dirty="0">
                <a:latin typeface="Titillium"/>
              </a:rPr>
              <a:t> ha </a:t>
            </a:r>
            <a:r>
              <a:rPr lang="en-US" dirty="0" err="1">
                <a:latin typeface="Titillium"/>
              </a:rPr>
              <a:t>sufficienti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elementi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ogni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debbono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giustificati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nelle</a:t>
            </a:r>
            <a:r>
              <a:rPr lang="en-US" dirty="0">
                <a:latin typeface="Titillium"/>
              </a:rPr>
              <a:t> note o </a:t>
            </a:r>
            <a:r>
              <a:rPr lang="en-US" dirty="0" err="1">
                <a:latin typeface="Titillium"/>
              </a:rPr>
              <a:t>comprovati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allegati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2492896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695400" y="3573016"/>
            <a:ext cx="1584176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0B0237-1C1B-3C43-1C7A-74E2D3B7E8A4}"/>
              </a:ext>
            </a:extLst>
          </p:cNvPr>
          <p:cNvSpPr txBox="1"/>
          <p:nvPr/>
        </p:nvSpPr>
        <p:spPr bwMode="auto">
          <a:xfrm>
            <a:off x="767408" y="5641503"/>
            <a:ext cx="14285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Note ed allegati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5154078-47E2-48A9-0A51-52894AA9E2A3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 bwMode="auto">
          <a:xfrm flipH="1">
            <a:off x="1481706" y="4869160"/>
            <a:ext cx="5782" cy="772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A07B7A8-B490-AB7F-6D42-6EAC22DA8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7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3"/>
    </mc:Choice>
    <mc:Fallback xmlns="">
      <p:transition spd="slow" advTm="19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546856" y="1540533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pilastri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63952" y="2636912"/>
            <a:ext cx="6254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pilastri</a:t>
            </a:r>
            <a:r>
              <a:rPr lang="en-US" b="1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prevede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una</a:t>
            </a:r>
            <a:r>
              <a:rPr lang="en-US" dirty="0">
                <a:latin typeface="Titillium"/>
              </a:rPr>
              <a:t> semplice </a:t>
            </a:r>
            <a:r>
              <a:rPr lang="en-US" dirty="0" err="1">
                <a:latin typeface="Titillium"/>
              </a:rPr>
              <a:t>segnalazione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loro </a:t>
            </a:r>
            <a:r>
              <a:rPr lang="en-US" dirty="0" err="1">
                <a:latin typeface="Titillium"/>
              </a:rPr>
              <a:t>assenza</a:t>
            </a:r>
            <a:r>
              <a:rPr lang="en-US" dirty="0">
                <a:latin typeface="Titillium"/>
              </a:rPr>
              <a:t> o </a:t>
            </a:r>
            <a:r>
              <a:rPr lang="en-US" dirty="0" err="1">
                <a:latin typeface="Titillium"/>
              </a:rPr>
              <a:t>presenza</a:t>
            </a:r>
            <a:r>
              <a:rPr lang="en-US" dirty="0">
                <a:latin typeface="Titillium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Se </a:t>
            </a:r>
            <a:r>
              <a:rPr lang="en-US" dirty="0" err="1">
                <a:latin typeface="Titillium"/>
              </a:rPr>
              <a:t>si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tratta</a:t>
            </a:r>
            <a:r>
              <a:rPr lang="en-US" dirty="0">
                <a:latin typeface="Titillium"/>
              </a:rPr>
              <a:t> di un </a:t>
            </a:r>
            <a:r>
              <a:rPr lang="en-US" dirty="0" err="1">
                <a:latin typeface="Titillium"/>
              </a:rPr>
              <a:t>unico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pilastro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chiede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definirne</a:t>
            </a:r>
            <a:r>
              <a:rPr lang="en-US" dirty="0">
                <a:latin typeface="Titillium"/>
              </a:rPr>
              <a:t> forma </a:t>
            </a:r>
            <a:r>
              <a:rPr lang="en-US" dirty="0" err="1">
                <a:latin typeface="Titillium"/>
              </a:rPr>
              <a:t>altezza</a:t>
            </a:r>
            <a:r>
              <a:rPr lang="en-US" dirty="0">
                <a:latin typeface="Titillium"/>
              </a:rPr>
              <a:t> e </a:t>
            </a:r>
            <a:r>
              <a:rPr lang="en-US" dirty="0" err="1">
                <a:latin typeface="Titillium"/>
              </a:rPr>
              <a:t>larghezza</a:t>
            </a:r>
            <a:r>
              <a:rPr lang="en-US" dirty="0">
                <a:latin typeface="Titillium"/>
              </a:rPr>
              <a:t>, se </a:t>
            </a:r>
            <a:r>
              <a:rPr lang="en-US" dirty="0" err="1">
                <a:latin typeface="Titillium"/>
              </a:rPr>
              <a:t>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più</a:t>
            </a:r>
            <a:r>
              <a:rPr lang="en-US" dirty="0">
                <a:latin typeface="Titillium"/>
              </a:rPr>
              <a:t> di uno, o se le </a:t>
            </a:r>
            <a:r>
              <a:rPr lang="en-US" dirty="0" err="1">
                <a:latin typeface="Titillium"/>
              </a:rPr>
              <a:t>geometrie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complesse</a:t>
            </a:r>
            <a:r>
              <a:rPr lang="en-US" dirty="0">
                <a:latin typeface="Titillium"/>
              </a:rPr>
              <a:t>, la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fatta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</a:t>
            </a:r>
            <a:r>
              <a:rPr lang="en-US" b="1" dirty="0">
                <a:latin typeface="Titillium"/>
              </a:rPr>
              <a:t>note o </a:t>
            </a:r>
            <a:r>
              <a:rPr lang="en-US" b="1" dirty="0" err="1">
                <a:latin typeface="Titillium"/>
              </a:rPr>
              <a:t>allegati</a:t>
            </a:r>
            <a:endParaRPr lang="en-US" b="1" dirty="0">
              <a:latin typeface="Titillium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95" y="2564904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2567608" y="3645024"/>
            <a:ext cx="1584176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DDBDFF-3A95-AE62-725E-36108F44072A}"/>
              </a:ext>
            </a:extLst>
          </p:cNvPr>
          <p:cNvSpPr txBox="1"/>
          <p:nvPr/>
        </p:nvSpPr>
        <p:spPr bwMode="auto">
          <a:xfrm>
            <a:off x="2645398" y="5713511"/>
            <a:ext cx="14285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Note ed allegati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43FC48D-7D81-3BDD-1F57-232ECD70C3EA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 flipH="1">
            <a:off x="3359696" y="4941168"/>
            <a:ext cx="5782" cy="772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D7239A-1736-A7B1-01C5-57A9C3A50B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4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5"/>
    </mc:Choice>
    <mc:Fallback xmlns="">
      <p:transition spd="slow" advTm="2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623392" y="1758620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Censimento di Terzo livello: discontinuità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663952" y="2636912"/>
            <a:ext cx="625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campo </a:t>
            </a:r>
            <a:r>
              <a:rPr lang="en-US" b="1" dirty="0" err="1">
                <a:latin typeface="Titillium"/>
              </a:rPr>
              <a:t>discontinuità</a:t>
            </a:r>
            <a:r>
              <a:rPr lang="en-US" b="1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solo da </a:t>
            </a:r>
            <a:r>
              <a:rPr lang="en-US" dirty="0" err="1">
                <a:latin typeface="Titillium"/>
              </a:rPr>
              <a:t>operatori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dotati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competenze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geologiche</a:t>
            </a:r>
            <a:r>
              <a:rPr lang="en-US" dirty="0">
                <a:latin typeface="Titillium"/>
              </a:rPr>
              <a:t>, la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integrata</a:t>
            </a:r>
            <a:r>
              <a:rPr lang="en-US" dirty="0">
                <a:latin typeface="Titillium"/>
              </a:rPr>
              <a:t> da </a:t>
            </a:r>
            <a:r>
              <a:rPr lang="en-US" b="1" dirty="0">
                <a:latin typeface="Titillium"/>
              </a:rPr>
              <a:t>note o </a:t>
            </a:r>
            <a:r>
              <a:rPr lang="en-US" b="1" dirty="0" err="1">
                <a:latin typeface="Titillium"/>
              </a:rPr>
              <a:t>allegati</a:t>
            </a:r>
            <a:endParaRPr lang="en-US" b="1" dirty="0">
              <a:latin typeface="Titillium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2C6444-E750-5941-7743-560B3E4A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2" y="2636912"/>
            <a:ext cx="5261727" cy="23762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08E46B3-2823-D66B-FE68-F33BED7EFAA8}"/>
              </a:ext>
            </a:extLst>
          </p:cNvPr>
          <p:cNvSpPr/>
          <p:nvPr/>
        </p:nvSpPr>
        <p:spPr bwMode="auto">
          <a:xfrm>
            <a:off x="4079775" y="3717032"/>
            <a:ext cx="1805343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DDBDFF-3A95-AE62-725E-36108F44072A}"/>
              </a:ext>
            </a:extLst>
          </p:cNvPr>
          <p:cNvSpPr txBox="1"/>
          <p:nvPr/>
        </p:nvSpPr>
        <p:spPr bwMode="auto">
          <a:xfrm>
            <a:off x="4168425" y="5761648"/>
            <a:ext cx="1628042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Note ed allegati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43FC48D-7D81-3BDD-1F57-232ECD70C3EA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 bwMode="auto">
          <a:xfrm flipH="1">
            <a:off x="4982446" y="5013176"/>
            <a:ext cx="1" cy="7484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53552E-93A1-7F8D-34C6-AE907C516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8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9"/>
    </mc:Choice>
    <mc:Fallback xmlns="">
      <p:transition spd="slow" advTm="1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20082" y="1321091"/>
            <a:ext cx="1023419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Scheda di rilievo delle Cavità sotterranee</a:t>
            </a:r>
            <a:endParaRPr sz="2800" dirty="0">
              <a:solidFill>
                <a:srgbClr val="57725D"/>
              </a:solidFill>
              <a:latin typeface="+mj-ea"/>
              <a:ea typeface="+mj-ea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4799856" y="2860098"/>
            <a:ext cx="6254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tillium"/>
              </a:rPr>
              <a:t>L’ultima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parte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descrittiva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 </a:t>
            </a:r>
            <a:r>
              <a:rPr lang="en-US" dirty="0" err="1">
                <a:latin typeface="Titillium"/>
              </a:rPr>
              <a:t>presenta</a:t>
            </a:r>
            <a:r>
              <a:rPr lang="en-US" dirty="0">
                <a:latin typeface="Titillium"/>
              </a:rPr>
              <a:t> un campo libero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già</a:t>
            </a:r>
            <a:r>
              <a:rPr lang="en-US" dirty="0">
                <a:latin typeface="Titillium"/>
              </a:rPr>
              <a:t> a </a:t>
            </a:r>
            <a:r>
              <a:rPr lang="en-US" dirty="0" err="1">
                <a:latin typeface="Titillium"/>
              </a:rPr>
              <a:t>partire</a:t>
            </a:r>
            <a:r>
              <a:rPr lang="en-US" dirty="0">
                <a:latin typeface="Titillium"/>
              </a:rPr>
              <a:t> dal primo </a:t>
            </a:r>
            <a:r>
              <a:rPr lang="en-US" dirty="0" err="1">
                <a:latin typeface="Titillium"/>
              </a:rPr>
              <a:t>livello</a:t>
            </a:r>
            <a:r>
              <a:rPr lang="en-US" dirty="0">
                <a:latin typeface="Titillium"/>
              </a:rPr>
              <a:t>, per </a:t>
            </a:r>
            <a:r>
              <a:rPr lang="en-US" dirty="0" err="1">
                <a:latin typeface="Titillium"/>
              </a:rPr>
              <a:t>inserire</a:t>
            </a:r>
            <a:r>
              <a:rPr lang="en-US" dirty="0">
                <a:latin typeface="Titillium"/>
              </a:rPr>
              <a:t> non solo </a:t>
            </a:r>
            <a:r>
              <a:rPr lang="en-US" dirty="0" err="1">
                <a:latin typeface="Titillium"/>
              </a:rPr>
              <a:t>annotazioni</a:t>
            </a:r>
            <a:r>
              <a:rPr lang="en-US" dirty="0">
                <a:latin typeface="Titillium"/>
              </a:rPr>
              <a:t> e rilievi, ma </a:t>
            </a:r>
            <a:r>
              <a:rPr lang="en-US" dirty="0" err="1">
                <a:latin typeface="Titillium"/>
              </a:rPr>
              <a:t>anche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descrizioni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riferimenti</a:t>
            </a:r>
            <a:r>
              <a:rPr lang="en-US" dirty="0">
                <a:latin typeface="Titillium"/>
              </a:rPr>
              <a:t> a </a:t>
            </a:r>
            <a:r>
              <a:rPr lang="en-US" dirty="0" err="1">
                <a:latin typeface="Titillium"/>
              </a:rPr>
              <a:t>foto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planimetrie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elenco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allegati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ogni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tipo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informazione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aggiuntiva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per </a:t>
            </a:r>
            <a:r>
              <a:rPr lang="en-US" dirty="0" err="1">
                <a:latin typeface="Titillium"/>
              </a:rPr>
              <a:t>motivi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spazio</a:t>
            </a:r>
            <a:r>
              <a:rPr lang="en-US" dirty="0">
                <a:latin typeface="Titillium"/>
              </a:rPr>
              <a:t> e di </a:t>
            </a:r>
            <a:r>
              <a:rPr lang="en-US" dirty="0" err="1">
                <a:latin typeface="Titillium"/>
              </a:rPr>
              <a:t>semplicità</a:t>
            </a:r>
            <a:r>
              <a:rPr lang="en-US" dirty="0">
                <a:latin typeface="Titillium"/>
              </a:rPr>
              <a:t> non è </a:t>
            </a:r>
            <a:r>
              <a:rPr lang="en-US" dirty="0" err="1">
                <a:latin typeface="Titillium"/>
              </a:rPr>
              <a:t>stato</a:t>
            </a:r>
            <a:r>
              <a:rPr lang="en-US" dirty="0">
                <a:latin typeface="Titillium"/>
              </a:rPr>
              <a:t> possible </a:t>
            </a:r>
            <a:r>
              <a:rPr lang="en-US" dirty="0" err="1">
                <a:latin typeface="Titillium"/>
              </a:rPr>
              <a:t>inserire</a:t>
            </a:r>
            <a:r>
              <a:rPr lang="en-US" dirty="0">
                <a:latin typeface="Titillium"/>
              </a:rPr>
              <a:t>  </a:t>
            </a:r>
            <a:r>
              <a:rPr lang="en-US" dirty="0" err="1">
                <a:latin typeface="Titillium"/>
              </a:rPr>
              <a:t>nella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.</a:t>
            </a:r>
          </a:p>
          <a:p>
            <a:pPr algn="just"/>
            <a:r>
              <a:rPr lang="en-US" dirty="0">
                <a:latin typeface="Titillium"/>
              </a:rPr>
              <a:t>La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corredata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allegati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formato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cartaceo</a:t>
            </a:r>
            <a:r>
              <a:rPr lang="en-US" dirty="0">
                <a:latin typeface="Titillium"/>
              </a:rPr>
              <a:t> o </a:t>
            </a:r>
            <a:r>
              <a:rPr lang="en-US" dirty="0" err="1">
                <a:latin typeface="Titillium"/>
              </a:rPr>
              <a:t>digitale</a:t>
            </a:r>
            <a:r>
              <a:rPr lang="en-US" dirty="0">
                <a:latin typeface="Titillium"/>
              </a:rPr>
              <a:t>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E24927-E26C-8475-F265-4B9EC179F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73"/>
          <a:stretch/>
        </p:blipFill>
        <p:spPr>
          <a:xfrm>
            <a:off x="983432" y="2109071"/>
            <a:ext cx="3384376" cy="408326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63D0799-7D88-8858-6225-4C66EB58E4C9}"/>
              </a:ext>
            </a:extLst>
          </p:cNvPr>
          <p:cNvSpPr/>
          <p:nvPr/>
        </p:nvSpPr>
        <p:spPr bwMode="auto">
          <a:xfrm>
            <a:off x="3215680" y="2175618"/>
            <a:ext cx="864096" cy="144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1D116C-FC4C-0187-9C56-E2B52148B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4928" y="16401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it-IT" b="1" dirty="0">
                <a:latin typeface="Titillium"/>
                <a:cs typeface="Calibri"/>
                <a:sym typeface="Calibri"/>
              </a:rPr>
              <a:t>Annotazioni rilievi ed allegati</a:t>
            </a:r>
            <a:endParaRPr lang="it-IT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29196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5"/>
    </mc:Choice>
    <mc:Fallback xmlns="">
      <p:transition spd="slow" advTm="3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74473" y="1411321"/>
            <a:ext cx="10306200" cy="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Conclusioni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9ED5B9-C760-8B61-F8CC-B9DFA93547AD}"/>
              </a:ext>
            </a:extLst>
          </p:cNvPr>
          <p:cNvSpPr txBox="1"/>
          <p:nvPr/>
        </p:nvSpPr>
        <p:spPr bwMode="auto">
          <a:xfrm>
            <a:off x="303884" y="1932626"/>
            <a:ext cx="113158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</a:t>
            </a:r>
            <a:r>
              <a:rPr lang="en-US" dirty="0" err="1">
                <a:latin typeface="Titillium"/>
              </a:rPr>
              <a:t>censimento</a:t>
            </a:r>
            <a:r>
              <a:rPr lang="en-US" dirty="0">
                <a:latin typeface="Titillium"/>
              </a:rPr>
              <a:t>, la </a:t>
            </a:r>
            <a:r>
              <a:rPr lang="en-US" dirty="0" err="1">
                <a:latin typeface="Titillium"/>
              </a:rPr>
              <a:t>mappatura</a:t>
            </a:r>
            <a:r>
              <a:rPr lang="en-US" dirty="0">
                <a:latin typeface="Titillium"/>
              </a:rPr>
              <a:t> e la </a:t>
            </a:r>
            <a:r>
              <a:rPr lang="en-US" dirty="0" err="1">
                <a:latin typeface="Titillium"/>
              </a:rPr>
              <a:t>messa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sicurezza</a:t>
            </a:r>
            <a:r>
              <a:rPr lang="en-US" dirty="0">
                <a:latin typeface="Titillium"/>
              </a:rPr>
              <a:t> (</a:t>
            </a:r>
            <a:r>
              <a:rPr lang="en-US" dirty="0" err="1">
                <a:latin typeface="Titillium"/>
              </a:rPr>
              <a:t>ove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necessario</a:t>
            </a:r>
            <a:r>
              <a:rPr lang="en-US" dirty="0">
                <a:latin typeface="Titillium"/>
              </a:rPr>
              <a:t>),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sotterranee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sopratutto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aree</a:t>
            </a:r>
            <a:r>
              <a:rPr lang="en-US" dirty="0">
                <a:latin typeface="Titillium"/>
              </a:rPr>
              <a:t> urbane, </a:t>
            </a:r>
            <a:r>
              <a:rPr lang="en-US" dirty="0" err="1">
                <a:latin typeface="Titillium"/>
              </a:rPr>
              <a:t>rappresenta</a:t>
            </a:r>
            <a:r>
              <a:rPr lang="en-US" dirty="0">
                <a:latin typeface="Titillium"/>
              </a:rPr>
              <a:t> un </a:t>
            </a:r>
            <a:r>
              <a:rPr lang="en-US" dirty="0" err="1">
                <a:latin typeface="Titillium"/>
              </a:rPr>
              <a:t>elemento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cruciale</a:t>
            </a:r>
            <a:r>
              <a:rPr lang="en-US" dirty="0">
                <a:latin typeface="Titillium"/>
              </a:rPr>
              <a:t> per la </a:t>
            </a:r>
            <a:r>
              <a:rPr lang="en-US" dirty="0" err="1">
                <a:latin typeface="Titillium"/>
              </a:rPr>
              <a:t>mitigazione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pericolosità</a:t>
            </a:r>
            <a:r>
              <a:rPr lang="en-US" dirty="0">
                <a:latin typeface="Titillium"/>
              </a:rPr>
              <a:t> da sinkhole.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Le </a:t>
            </a:r>
            <a:r>
              <a:rPr lang="en-US" dirty="0" err="1">
                <a:latin typeface="Titillium"/>
              </a:rPr>
              <a:t>informazioni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raccolte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questa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già</a:t>
            </a:r>
            <a:r>
              <a:rPr lang="en-US" dirty="0">
                <a:latin typeface="Titillium"/>
              </a:rPr>
              <a:t> a </a:t>
            </a:r>
            <a:r>
              <a:rPr lang="en-US" dirty="0" err="1">
                <a:latin typeface="Titillium"/>
              </a:rPr>
              <a:t>partire</a:t>
            </a:r>
            <a:r>
              <a:rPr lang="en-US" dirty="0">
                <a:latin typeface="Titillium"/>
              </a:rPr>
              <a:t> dal primo </a:t>
            </a:r>
            <a:r>
              <a:rPr lang="en-US" dirty="0" err="1">
                <a:latin typeface="Titillium"/>
              </a:rPr>
              <a:t>livello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risultano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fondamentale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importanza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fase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prevenzione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dopo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questi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eventi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catastrofici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verificati</a:t>
            </a:r>
            <a:r>
              <a:rPr lang="en-US" dirty="0">
                <a:latin typeface="Titillium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Questa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non </a:t>
            </a:r>
            <a:r>
              <a:rPr lang="en-US" dirty="0" err="1">
                <a:latin typeface="Titillium"/>
              </a:rPr>
              <a:t>vuole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sostituire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alcun</a:t>
            </a:r>
            <a:r>
              <a:rPr lang="en-US" dirty="0">
                <a:latin typeface="Titillium"/>
              </a:rPr>
              <a:t> modo </a:t>
            </a:r>
            <a:r>
              <a:rPr lang="en-US" dirty="0" err="1">
                <a:latin typeface="Titillium"/>
              </a:rPr>
              <a:t>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precedenti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censimenti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naturali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antropogeniche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realizzati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molteplici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associazioni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enti</a:t>
            </a:r>
            <a:r>
              <a:rPr lang="en-US" dirty="0">
                <a:latin typeface="Titillium"/>
              </a:rPr>
              <a:t> per le </a:t>
            </a:r>
            <a:r>
              <a:rPr lang="en-US" dirty="0" err="1">
                <a:latin typeface="Titillium"/>
              </a:rPr>
              <a:t>più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svariate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finalità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, al </a:t>
            </a:r>
            <a:r>
              <a:rPr lang="en-US" dirty="0" err="1">
                <a:latin typeface="Titillium"/>
              </a:rPr>
              <a:t>contrario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possono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semplicementi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indicizzati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essa</a:t>
            </a:r>
            <a:r>
              <a:rPr lang="en-US" dirty="0">
                <a:latin typeface="Titillium"/>
              </a:rPr>
              <a:t> (</a:t>
            </a:r>
            <a:r>
              <a:rPr lang="en-US" b="1" dirty="0">
                <a:latin typeface="Titillium"/>
              </a:rPr>
              <a:t>campo </a:t>
            </a:r>
            <a:r>
              <a:rPr lang="en-US" b="1" dirty="0" err="1">
                <a:latin typeface="Titillium"/>
              </a:rPr>
              <a:t>fonte</a:t>
            </a:r>
            <a:r>
              <a:rPr lang="en-US" b="1" dirty="0">
                <a:latin typeface="Titillium"/>
              </a:rPr>
              <a:t> del </a:t>
            </a:r>
            <a:r>
              <a:rPr lang="en-US" b="1" dirty="0" err="1">
                <a:latin typeface="Titillium"/>
              </a:rPr>
              <a:t>dato</a:t>
            </a:r>
            <a:r>
              <a:rPr lang="en-US" dirty="0">
                <a:latin typeface="Titillium"/>
              </a:rPr>
              <a:t>), in modo tale </a:t>
            </a:r>
            <a:r>
              <a:rPr lang="en-US" dirty="0" err="1">
                <a:latin typeface="Titillium"/>
              </a:rPr>
              <a:t>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l’esistenza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nota per </a:t>
            </a:r>
            <a:r>
              <a:rPr lang="en-US" dirty="0" err="1">
                <a:latin typeface="Titillium"/>
              </a:rPr>
              <a:t>finalità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protezione</a:t>
            </a:r>
            <a:r>
              <a:rPr lang="en-US" dirty="0">
                <a:latin typeface="Titillium"/>
              </a:rPr>
              <a:t> civile.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</a:t>
            </a:r>
            <a:r>
              <a:rPr lang="en-US" dirty="0" err="1">
                <a:latin typeface="Titillium"/>
              </a:rPr>
              <a:t>Dipartimento</a:t>
            </a:r>
            <a:r>
              <a:rPr lang="en-US" dirty="0">
                <a:latin typeface="Titillium"/>
              </a:rPr>
              <a:t> del </a:t>
            </a:r>
            <a:r>
              <a:rPr lang="en-US" dirty="0" err="1">
                <a:latin typeface="Titillium"/>
              </a:rPr>
              <a:t>Servizio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Geologico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d’Italia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dell’ISPRA</a:t>
            </a:r>
            <a:r>
              <a:rPr lang="en-US" dirty="0">
                <a:latin typeface="Titillium"/>
              </a:rPr>
              <a:t> è </a:t>
            </a:r>
            <a:r>
              <a:rPr lang="en-US" dirty="0" err="1">
                <a:latin typeface="Titillium"/>
              </a:rPr>
              <a:t>organo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ufficiale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cartografico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stato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pertanto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la </a:t>
            </a:r>
            <a:r>
              <a:rPr lang="en-US" dirty="0" err="1">
                <a:latin typeface="Titillium"/>
              </a:rPr>
              <a:t>segnalazione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esistenza</a:t>
            </a:r>
            <a:r>
              <a:rPr lang="en-US" dirty="0">
                <a:latin typeface="Titillium"/>
              </a:rPr>
              <a:t> di 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naturali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antropogeniche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questa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(o </a:t>
            </a:r>
            <a:r>
              <a:rPr lang="en-US" dirty="0" err="1">
                <a:latin typeface="Titillium"/>
              </a:rPr>
              <a:t>attraverso</a:t>
            </a:r>
            <a:r>
              <a:rPr lang="en-US" dirty="0">
                <a:latin typeface="Titillium"/>
              </a:rPr>
              <a:t> la App per smartphone), </a:t>
            </a:r>
            <a:r>
              <a:rPr lang="en-US" dirty="0" err="1">
                <a:latin typeface="Titillium"/>
              </a:rPr>
              <a:t>professionisti</a:t>
            </a:r>
            <a:r>
              <a:rPr lang="en-US" dirty="0">
                <a:latin typeface="Titillium"/>
              </a:rPr>
              <a:t> e </a:t>
            </a:r>
            <a:r>
              <a:rPr lang="en-US" dirty="0" err="1">
                <a:latin typeface="Titillium"/>
              </a:rPr>
              <a:t>tecnici</a:t>
            </a:r>
            <a:r>
              <a:rPr lang="en-US" dirty="0">
                <a:latin typeface="Titillium"/>
              </a:rPr>
              <a:t>, ma </a:t>
            </a:r>
            <a:r>
              <a:rPr lang="en-US" dirty="0" err="1">
                <a:latin typeface="Titillium"/>
              </a:rPr>
              <a:t>anche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privati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cittadini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associazioni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hanno</a:t>
            </a:r>
            <a:r>
              <a:rPr lang="en-US" dirty="0">
                <a:latin typeface="Titillium"/>
              </a:rPr>
              <a:t> la </a:t>
            </a:r>
            <a:r>
              <a:rPr lang="en-US" dirty="0" err="1">
                <a:latin typeface="Titillium"/>
              </a:rPr>
              <a:t>possibilità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tutelare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il nostro </a:t>
            </a:r>
            <a:r>
              <a:rPr lang="en-US" dirty="0" err="1">
                <a:latin typeface="Titillium"/>
              </a:rPr>
              <a:t>patrimonio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sotterraneo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sia</a:t>
            </a:r>
            <a:r>
              <a:rPr lang="en-US" dirty="0">
                <a:latin typeface="Titillium"/>
              </a:rPr>
              <a:t> di </a:t>
            </a:r>
            <a:r>
              <a:rPr lang="en-US" dirty="0" err="1">
                <a:latin typeface="Titillium"/>
              </a:rPr>
              <a:t>salvaguardare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vite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umane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beni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culturali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abitazioni</a:t>
            </a:r>
            <a:r>
              <a:rPr lang="en-US" dirty="0">
                <a:latin typeface="Titillium"/>
              </a:rPr>
              <a:t> ed </a:t>
            </a:r>
            <a:r>
              <a:rPr lang="en-US" dirty="0" err="1">
                <a:latin typeface="Titillium"/>
              </a:rPr>
              <a:t>infrastrutture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superficie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E93365-DB86-9A7C-516D-640BFB834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63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95"/>
    </mc:Choice>
    <mc:Fallback xmlns="">
      <p:transition spd="slow" advTm="10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>
            <a:extLst>
              <a:ext uri="{FF2B5EF4-FFF2-40B4-BE49-F238E27FC236}">
                <a16:creationId xmlns:a16="http://schemas.microsoft.com/office/drawing/2014/main" id="{3CBD2F16-9297-322B-249E-E1082B86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68" y="2297727"/>
            <a:ext cx="10515600" cy="363855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Disclaimer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242C8C-C614-AD88-253E-D71C63C7FCE9}"/>
              </a:ext>
            </a:extLst>
          </p:cNvPr>
          <p:cNvSpPr txBox="1"/>
          <p:nvPr/>
        </p:nvSpPr>
        <p:spPr>
          <a:xfrm>
            <a:off x="296412" y="2889753"/>
            <a:ext cx="11632557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L’Autore/gli Autori è/sono pienamente responsabile/i di tutti i contenuti inseriti nella presentazione. I contenuti di questa presentazione (testo, grafica, immagini e altri materiali) non violano i diritti di terzi e sono nella piena e libera disponibilità, avendo acquisito da ogni eventuale terzo avente diritto su di essi espressa autorizzazione alla pubblicazione; pertanto saranno utilizzati per le finalità strettamente connesse al progetto </a:t>
            </a:r>
            <a:r>
              <a:rPr lang="it-IT" sz="18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GeoSciencesIR</a:t>
            </a:r>
            <a:r>
              <a:rPr lang="it-IT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B4FDA1-384C-22AB-655A-E3347C7A2142}"/>
              </a:ext>
            </a:extLst>
          </p:cNvPr>
          <p:cNvSpPr txBox="1"/>
          <p:nvPr/>
        </p:nvSpPr>
        <p:spPr>
          <a:xfrm>
            <a:off x="296412" y="4382566"/>
            <a:ext cx="1050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</a:rPr>
              <a:t>Va citata la licenza d’uso (esponendo il logo nell’ultima slide) che può essere di uno dei due tipi seguenti:</a:t>
            </a:r>
          </a:p>
          <a:p>
            <a:r>
              <a:rPr lang="it-IT" i="1" dirty="0">
                <a:highlight>
                  <a:srgbClr val="FFFF00"/>
                </a:highlight>
              </a:rPr>
              <a:t>CCBY o CCBY SA (share </a:t>
            </a:r>
            <a:r>
              <a:rPr lang="it-IT" i="1" dirty="0" err="1">
                <a:highlight>
                  <a:srgbClr val="FFFF00"/>
                </a:highlight>
              </a:rPr>
              <a:t>alike</a:t>
            </a:r>
            <a:r>
              <a:rPr lang="it-IT" i="1" dirty="0">
                <a:highlight>
                  <a:srgbClr val="FFFF00"/>
                </a:highlight>
              </a:rPr>
              <a:t>), licenze coerenti con la definizione di open access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B9808D-56DB-4E5B-4963-28DC17FC1D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65" y="5276530"/>
            <a:ext cx="1458410" cy="5150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32E7E5-7A52-9567-4588-E20072E2E2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030" y="5305896"/>
            <a:ext cx="1458410" cy="52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B2A875-9887-A7F4-DD28-26643AD35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31651"/>
            <a:ext cx="10515600" cy="33783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BD857A-A2E6-B587-188C-D50E58D491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627" y="1318272"/>
            <a:ext cx="7900746" cy="6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5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asellaDiTesto 5">
            <a:extLst>
              <a:ext uri="{FF2B5EF4-FFF2-40B4-BE49-F238E27FC236}">
                <a16:creationId xmlns:a16="http://schemas.microsoft.com/office/drawing/2014/main" id="{8352C694-E9F2-BAB4-87CE-2675CE845AFA}"/>
              </a:ext>
            </a:extLst>
          </p:cNvPr>
          <p:cNvSpPr txBox="1"/>
          <p:nvPr/>
        </p:nvSpPr>
        <p:spPr bwMode="auto">
          <a:xfrm>
            <a:off x="535378" y="2530663"/>
            <a:ext cx="10932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 err="1">
                <a:latin typeface="Titillium" pitchFamily="2" charset="77"/>
              </a:rPr>
              <a:t>Allo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scopo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facilitare</a:t>
            </a:r>
            <a:r>
              <a:rPr lang="en-US" sz="1800" dirty="0">
                <a:latin typeface="Titillium" pitchFamily="2" charset="77"/>
              </a:rPr>
              <a:t> la </a:t>
            </a:r>
            <a:r>
              <a:rPr lang="en-US" sz="1800" dirty="0" err="1">
                <a:latin typeface="Titillium" pitchFamily="2" charset="77"/>
              </a:rPr>
              <a:t>raccolta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informazioni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essenziali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riguardo</a:t>
            </a:r>
            <a:r>
              <a:rPr lang="en-US" sz="1800" dirty="0">
                <a:latin typeface="Titillium" pitchFamily="2" charset="77"/>
              </a:rPr>
              <a:t> alle </a:t>
            </a:r>
            <a:r>
              <a:rPr lang="en-US" sz="1800" dirty="0" err="1">
                <a:latin typeface="Titillium" pitchFamily="2" charset="77"/>
              </a:rPr>
              <a:t>cavità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sotterranee</a:t>
            </a:r>
            <a:r>
              <a:rPr lang="en-US" sz="1800" dirty="0">
                <a:latin typeface="Titillium" pitchFamily="2" charset="77"/>
              </a:rPr>
              <a:t> (</a:t>
            </a:r>
            <a:r>
              <a:rPr lang="en-US" sz="1800" dirty="0" err="1">
                <a:latin typeface="Titillium" pitchFamily="2" charset="77"/>
              </a:rPr>
              <a:t>naturali</a:t>
            </a:r>
            <a:r>
              <a:rPr lang="en-US" sz="1800" dirty="0">
                <a:latin typeface="Titillium" pitchFamily="2" charset="77"/>
              </a:rPr>
              <a:t> ed </a:t>
            </a:r>
            <a:r>
              <a:rPr lang="en-US" sz="1800" dirty="0" err="1">
                <a:latin typeface="Titillium" pitchFamily="2" charset="77"/>
              </a:rPr>
              <a:t>antropogeniche</a:t>
            </a:r>
            <a:r>
              <a:rPr lang="en-US" sz="1800" dirty="0">
                <a:latin typeface="Titillium" pitchFamily="2" charset="77"/>
              </a:rPr>
              <a:t>) </a:t>
            </a:r>
            <a:r>
              <a:rPr lang="en-US" sz="1800" dirty="0" err="1">
                <a:latin typeface="Titillium" pitchFamily="2" charset="77"/>
              </a:rPr>
              <a:t>potenzialmente</a:t>
            </a:r>
            <a:r>
              <a:rPr lang="en-US" sz="1800" dirty="0">
                <a:latin typeface="Titillium" pitchFamily="2" charset="77"/>
              </a:rPr>
              <a:t> in </a:t>
            </a:r>
            <a:r>
              <a:rPr lang="en-US" sz="1800" dirty="0" err="1">
                <a:latin typeface="Titillium" pitchFamily="2" charset="77"/>
              </a:rPr>
              <a:t>grado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generare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dei</a:t>
            </a:r>
            <a:r>
              <a:rPr lang="en-US" sz="1800" dirty="0">
                <a:latin typeface="Titillium" pitchFamily="2" charset="77"/>
              </a:rPr>
              <a:t> sinkhole è </a:t>
            </a:r>
            <a:r>
              <a:rPr lang="en-US" sz="1800" dirty="0" err="1">
                <a:latin typeface="Titillium" pitchFamily="2" charset="77"/>
              </a:rPr>
              <a:t>stata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predisposta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una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apposita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scheda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rilevamento</a:t>
            </a:r>
            <a:r>
              <a:rPr lang="en-US" sz="1800" dirty="0">
                <a:latin typeface="Titillium" pitchFamily="2" charset="77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tillium" pitchFamily="2" charset="77"/>
              </a:rPr>
              <a:t>Questa </a:t>
            </a:r>
            <a:r>
              <a:rPr lang="en-US" sz="1800" dirty="0" err="1">
                <a:latin typeface="Titillium" pitchFamily="2" charset="77"/>
              </a:rPr>
              <a:t>scheda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potra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essere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distribuita</a:t>
            </a:r>
            <a:r>
              <a:rPr lang="en-US" sz="1800" dirty="0">
                <a:latin typeface="Titillium" pitchFamily="2" charset="77"/>
              </a:rPr>
              <a:t> e </a:t>
            </a:r>
            <a:r>
              <a:rPr lang="en-US" sz="1800" dirty="0" err="1">
                <a:latin typeface="Titillium" pitchFamily="2" charset="77"/>
              </a:rPr>
              <a:t>compilata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anche</a:t>
            </a:r>
            <a:r>
              <a:rPr lang="en-US" sz="1800" dirty="0">
                <a:latin typeface="Titillium" pitchFamily="2" charset="77"/>
              </a:rPr>
              <a:t> in </a:t>
            </a:r>
            <a:r>
              <a:rPr lang="en-US" sz="1800" dirty="0" err="1">
                <a:latin typeface="Titillium" pitchFamily="2" charset="77"/>
              </a:rPr>
              <a:t>formato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cartaceo</a:t>
            </a:r>
            <a:r>
              <a:rPr lang="en-US" sz="1800" dirty="0">
                <a:latin typeface="Titillium" pitchFamily="2" charset="77"/>
              </a:rPr>
              <a:t>, </a:t>
            </a:r>
            <a:r>
              <a:rPr lang="en-US" sz="1800" dirty="0" err="1">
                <a:latin typeface="Titillium" pitchFamily="2" charset="77"/>
              </a:rPr>
              <a:t>oltre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che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digitale</a:t>
            </a:r>
            <a:r>
              <a:rPr lang="en-US" sz="1800" dirty="0">
                <a:latin typeface="Titillium" pitchFamily="2" charset="77"/>
              </a:rPr>
              <a:t>, ed è </a:t>
            </a:r>
            <a:r>
              <a:rPr lang="en-US" sz="1800" dirty="0" err="1">
                <a:latin typeface="Titillium" pitchFamily="2" charset="77"/>
              </a:rPr>
              <a:t>rivolta</a:t>
            </a:r>
            <a:r>
              <a:rPr lang="en-US" sz="1800" dirty="0">
                <a:latin typeface="Titillium" pitchFamily="2" charset="77"/>
              </a:rPr>
              <a:t> ad </a:t>
            </a:r>
            <a:r>
              <a:rPr lang="en-US" sz="1800" dirty="0" err="1">
                <a:latin typeface="Titillium" pitchFamily="2" charset="77"/>
              </a:rPr>
              <a:t>integrare</a:t>
            </a:r>
            <a:r>
              <a:rPr lang="en-US" sz="1800" dirty="0">
                <a:latin typeface="Titillium" pitchFamily="2" charset="77"/>
              </a:rPr>
              <a:t> la </a:t>
            </a:r>
            <a:r>
              <a:rPr lang="en-US" sz="1800" dirty="0" err="1">
                <a:latin typeface="Titillium" pitchFamily="2" charset="77"/>
              </a:rPr>
              <a:t>apposita</a:t>
            </a:r>
            <a:r>
              <a:rPr lang="en-US" sz="1800" dirty="0">
                <a:latin typeface="Titillium" pitchFamily="2" charset="77"/>
              </a:rPr>
              <a:t> App per smartphone.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tillium" pitchFamily="2" charset="77"/>
              </a:rPr>
              <a:t>La </a:t>
            </a:r>
            <a:r>
              <a:rPr lang="en-US" sz="1800" dirty="0" err="1">
                <a:latin typeface="Titillium" pitchFamily="2" charset="77"/>
              </a:rPr>
              <a:t>scheda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presenta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tre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successivi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livelli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approfondimento</a:t>
            </a:r>
            <a:r>
              <a:rPr lang="en-US" sz="1800" dirty="0">
                <a:latin typeface="Titillium" pitchFamily="2" charset="77"/>
              </a:rPr>
              <a:t> in modo da </a:t>
            </a:r>
            <a:r>
              <a:rPr lang="en-US" sz="1800" dirty="0" err="1">
                <a:latin typeface="Titillium" pitchFamily="2" charset="77"/>
              </a:rPr>
              <a:t>poter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essere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agevolmente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compilata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sia</a:t>
            </a:r>
            <a:r>
              <a:rPr lang="en-US" sz="1800" dirty="0">
                <a:latin typeface="Titillium" pitchFamily="2" charset="77"/>
              </a:rPr>
              <a:t> da </a:t>
            </a:r>
            <a:r>
              <a:rPr lang="en-US" sz="1800" dirty="0" err="1">
                <a:latin typeface="Titillium" pitchFamily="2" charset="77"/>
              </a:rPr>
              <a:t>comuni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cittadini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privi</a:t>
            </a:r>
            <a:r>
              <a:rPr lang="en-US" sz="1800" dirty="0">
                <a:latin typeface="Titillium" pitchFamily="2" charset="77"/>
              </a:rPr>
              <a:t> di </a:t>
            </a:r>
            <a:r>
              <a:rPr lang="en-US" sz="1800" dirty="0" err="1">
                <a:latin typeface="Titillium" pitchFamily="2" charset="77"/>
              </a:rPr>
              <a:t>specifiche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competenze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tecniche</a:t>
            </a:r>
            <a:r>
              <a:rPr lang="en-US" sz="1800" dirty="0">
                <a:latin typeface="Titillium" pitchFamily="2" charset="77"/>
              </a:rPr>
              <a:t> (primo </a:t>
            </a:r>
            <a:r>
              <a:rPr lang="en-US" sz="1800" dirty="0" err="1">
                <a:latin typeface="Titillium" pitchFamily="2" charset="77"/>
              </a:rPr>
              <a:t>livello</a:t>
            </a:r>
            <a:r>
              <a:rPr lang="en-US" sz="1800" dirty="0">
                <a:latin typeface="Titillium" pitchFamily="2" charset="77"/>
              </a:rPr>
              <a:t>), </a:t>
            </a:r>
            <a:r>
              <a:rPr lang="en-US" sz="1800" dirty="0" err="1">
                <a:latin typeface="Titillium" pitchFamily="2" charset="77"/>
              </a:rPr>
              <a:t>sia</a:t>
            </a:r>
            <a:r>
              <a:rPr lang="en-US" sz="1800" dirty="0">
                <a:latin typeface="Titillium" pitchFamily="2" charset="77"/>
              </a:rPr>
              <a:t> da </a:t>
            </a:r>
            <a:r>
              <a:rPr lang="en-US" sz="1800" dirty="0" err="1">
                <a:latin typeface="Titillium" pitchFamily="2" charset="77"/>
              </a:rPr>
              <a:t>professionisti</a:t>
            </a:r>
            <a:r>
              <a:rPr lang="en-US" sz="1800" dirty="0">
                <a:latin typeface="Titillium" pitchFamily="2" charset="77"/>
              </a:rPr>
              <a:t> e </a:t>
            </a:r>
            <a:r>
              <a:rPr lang="en-US" sz="1800" dirty="0" err="1">
                <a:latin typeface="Titillium" pitchFamily="2" charset="77"/>
              </a:rPr>
              <a:t>tecnici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qualificati</a:t>
            </a:r>
            <a:r>
              <a:rPr lang="en-US" sz="1800" dirty="0">
                <a:latin typeface="Titillium" pitchFamily="2" charset="77"/>
              </a:rPr>
              <a:t> (secondo e </a:t>
            </a:r>
            <a:r>
              <a:rPr lang="en-US" sz="1800" dirty="0" err="1">
                <a:latin typeface="Titillium" pitchFamily="2" charset="77"/>
              </a:rPr>
              <a:t>terzo</a:t>
            </a:r>
            <a:r>
              <a:rPr lang="en-US" sz="1800" dirty="0">
                <a:latin typeface="Titillium" pitchFamily="2" charset="77"/>
              </a:rPr>
              <a:t> </a:t>
            </a:r>
            <a:r>
              <a:rPr lang="en-US" sz="1800" dirty="0" err="1">
                <a:latin typeface="Titillium" pitchFamily="2" charset="77"/>
              </a:rPr>
              <a:t>livello</a:t>
            </a:r>
            <a:r>
              <a:rPr lang="en-US" sz="1800" dirty="0">
                <a:latin typeface="Titillium" pitchFamily="2" charset="77"/>
              </a:rPr>
              <a:t>).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E2849B-6CFC-0059-54A6-236B8C0B9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1" name="Titolo 4">
            <a:extLst>
              <a:ext uri="{FF2B5EF4-FFF2-40B4-BE49-F238E27FC236}">
                <a16:creationId xmlns:a16="http://schemas.microsoft.com/office/drawing/2014/main" id="{12FCBBB3-C9EF-1C23-E168-904B6EBE12B7}"/>
              </a:ext>
            </a:extLst>
          </p:cNvPr>
          <p:cNvSpPr txBox="1">
            <a:spLocks/>
          </p:cNvSpPr>
          <p:nvPr/>
        </p:nvSpPr>
        <p:spPr bwMode="auto">
          <a:xfrm>
            <a:off x="412691" y="1524559"/>
            <a:ext cx="10515600" cy="5354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B27F47"/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it-IT" sz="2700" dirty="0">
                <a:latin typeface="Titillium Bd" pitchFamily="2" charset="77"/>
                <a:ea typeface="+mn-ea"/>
              </a:rPr>
              <a:t>Introduzione</a:t>
            </a:r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7122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7"/>
    </mc:Choice>
    <mc:Fallback xmlns="">
      <p:transition spd="slow" advTm="49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5C7406C-7553-C481-12FD-5420B61E6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"/>
          <a:stretch/>
        </p:blipFill>
        <p:spPr>
          <a:xfrm>
            <a:off x="6812848" y="1180769"/>
            <a:ext cx="3816424" cy="5339959"/>
          </a:xfrm>
          <a:prstGeom prst="rect">
            <a:avLst/>
          </a:prstGeom>
        </p:spPr>
      </p:pic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92072" y="1318695"/>
            <a:ext cx="284784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Scheda di rilievo</a:t>
            </a:r>
          </a:p>
          <a:p>
            <a:pPr algn="ctr" rtl="0">
              <a:buClr>
                <a:schemeClr val="dk1"/>
              </a:buClr>
              <a:buSzPts val="3200"/>
            </a:pPr>
            <a:r>
              <a:rPr lang="it-IT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delle Cavità sotterranee</a:t>
            </a:r>
            <a:endParaRPr lang="it-IT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C0165-3792-DABF-9D11-CE4CDF971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424" y="1188781"/>
            <a:ext cx="3816424" cy="537923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0AFF42-0E03-AA93-A258-63123130ADB7}"/>
              </a:ext>
            </a:extLst>
          </p:cNvPr>
          <p:cNvSpPr txBox="1"/>
          <p:nvPr/>
        </p:nvSpPr>
        <p:spPr>
          <a:xfrm>
            <a:off x="3284456" y="1902548"/>
            <a:ext cx="33185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dirty="0"/>
              <a:t>CAVITA SOTTERRANEE – SCHEDA DI RILIEVO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BE151EC-3340-5278-59D6-FB896B1D4D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7272" y="6245416"/>
            <a:ext cx="2743200" cy="365125"/>
          </a:xfrm>
        </p:spPr>
        <p:txBody>
          <a:bodyPr/>
          <a:lstStyle/>
          <a:p>
            <a:pPr>
              <a:defRPr/>
            </a:pPr>
            <a:fld id="{433541EB-DA07-A94F-B10C-D8FF07004C6B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29BE26-A263-E70F-2C2E-973BB1E3DACD}"/>
              </a:ext>
            </a:extLst>
          </p:cNvPr>
          <p:cNvSpPr/>
          <p:nvPr/>
        </p:nvSpPr>
        <p:spPr bwMode="auto">
          <a:xfrm>
            <a:off x="8901080" y="2884238"/>
            <a:ext cx="720080" cy="1440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02268E-2978-61ED-FDB9-B61BE3904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2"/>
    </mc:Choice>
    <mc:Fallback xmlns="">
      <p:transition spd="slow" advTm="38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303707" y="1327036"/>
            <a:ext cx="1023419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800" b="1" dirty="0">
                <a:solidFill>
                  <a:srgbClr val="57725D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Primo livello Generalità: dati obbligatori e facoltativi</a:t>
            </a:r>
            <a:endParaRPr lang="it-IT"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C0165-3792-DABF-9D11-CE4CDF971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72" b="43755"/>
          <a:stretch/>
        </p:blipFill>
        <p:spPr>
          <a:xfrm>
            <a:off x="191909" y="2166212"/>
            <a:ext cx="5904091" cy="31683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6096000" y="2238220"/>
            <a:ext cx="5615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Il primo </a:t>
            </a:r>
            <a:r>
              <a:rPr lang="en-US" dirty="0" err="1">
                <a:latin typeface="Titillium" pitchFamily="2" charset="77"/>
              </a:rPr>
              <a:t>livello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presenta</a:t>
            </a:r>
            <a:r>
              <a:rPr lang="en-US" dirty="0">
                <a:latin typeface="Titillium" pitchFamily="2" charset="77"/>
              </a:rPr>
              <a:t> solo </a:t>
            </a:r>
            <a:r>
              <a:rPr lang="en-US" dirty="0" err="1">
                <a:latin typeface="Titillium" pitchFamily="2" charset="77"/>
              </a:rPr>
              <a:t>alcuni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campi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obbligatori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indicati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dall’asterico</a:t>
            </a:r>
            <a:r>
              <a:rPr lang="en-US" dirty="0">
                <a:latin typeface="Titillium" pitchFamily="2" charset="77"/>
              </a:rPr>
              <a:t>, </a:t>
            </a:r>
            <a:r>
              <a:rPr lang="en-US" dirty="0" err="1">
                <a:latin typeface="Titillium" pitchFamily="2" charset="77"/>
              </a:rPr>
              <a:t>connessi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alla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identificazione</a:t>
            </a:r>
            <a:r>
              <a:rPr lang="en-US" dirty="0">
                <a:latin typeface="Titillium" pitchFamily="2" charset="77"/>
              </a:rPr>
              <a:t> del </a:t>
            </a:r>
            <a:r>
              <a:rPr lang="en-US" dirty="0" err="1">
                <a:latin typeface="Titillium" pitchFamily="2" charset="77"/>
              </a:rPr>
              <a:t>compilatore</a:t>
            </a:r>
            <a:r>
              <a:rPr lang="en-US" dirty="0">
                <a:latin typeface="Titillium" pitchFamily="2" charset="77"/>
              </a:rPr>
              <a:t> e </a:t>
            </a:r>
            <a:r>
              <a:rPr lang="en-US" dirty="0" err="1">
                <a:latin typeface="Titillium" pitchFamily="2" charset="77"/>
              </a:rPr>
              <a:t>della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cavita</a:t>
            </a:r>
            <a:r>
              <a:rPr lang="en-US" dirty="0">
                <a:latin typeface="Titillium" pitchFamily="2" charset="77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Le </a:t>
            </a:r>
            <a:r>
              <a:rPr lang="en-US" dirty="0" err="1">
                <a:latin typeface="Titillium" pitchFamily="2" charset="77"/>
              </a:rPr>
              <a:t>informazioni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sul</a:t>
            </a:r>
            <a:r>
              <a:rPr lang="en-US" dirty="0">
                <a:latin typeface="Titillium" pitchFamily="2" charset="77"/>
              </a:rPr>
              <a:t> punto di </a:t>
            </a:r>
            <a:r>
              <a:rPr lang="en-US" dirty="0" err="1">
                <a:latin typeface="Titillium" pitchFamily="2" charset="77"/>
              </a:rPr>
              <a:t>ingresso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della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cavità</a:t>
            </a:r>
            <a:r>
              <a:rPr lang="en-US" dirty="0">
                <a:latin typeface="Titillium" pitchFamily="2" charset="77"/>
              </a:rPr>
              <a:t>, </a:t>
            </a:r>
            <a:r>
              <a:rPr lang="en-US" dirty="0" err="1">
                <a:latin typeface="Titillium" pitchFamily="2" charset="77"/>
              </a:rPr>
              <a:t>quali</a:t>
            </a:r>
            <a:r>
              <a:rPr lang="en-US" dirty="0">
                <a:latin typeface="Titillium" pitchFamily="2" charset="77"/>
              </a:rPr>
              <a:t>: </a:t>
            </a:r>
            <a:r>
              <a:rPr lang="en-US" dirty="0" err="1">
                <a:latin typeface="Titillium" pitchFamily="2" charset="77"/>
              </a:rPr>
              <a:t>proprietà</a:t>
            </a:r>
            <a:r>
              <a:rPr lang="en-US" dirty="0">
                <a:latin typeface="Titillium" pitchFamily="2" charset="77"/>
              </a:rPr>
              <a:t> e </a:t>
            </a:r>
            <a:r>
              <a:rPr lang="en-US" dirty="0" err="1">
                <a:latin typeface="Titillium" pitchFamily="2" charset="77"/>
              </a:rPr>
              <a:t>dati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catastali</a:t>
            </a:r>
            <a:r>
              <a:rPr lang="en-US" dirty="0">
                <a:latin typeface="Titillium" pitchFamily="2" charset="77"/>
              </a:rPr>
              <a:t> (sez. </a:t>
            </a:r>
            <a:r>
              <a:rPr lang="en-US" dirty="0" err="1">
                <a:latin typeface="Titillium" pitchFamily="2" charset="77"/>
              </a:rPr>
              <a:t>urbana</a:t>
            </a:r>
            <a:r>
              <a:rPr lang="en-US" dirty="0">
                <a:latin typeface="Titillium" pitchFamily="2" charset="77"/>
              </a:rPr>
              <a:t>, </a:t>
            </a:r>
            <a:r>
              <a:rPr lang="en-US" dirty="0" err="1">
                <a:latin typeface="Titillium" pitchFamily="2" charset="77"/>
              </a:rPr>
              <a:t>foglio</a:t>
            </a:r>
            <a:r>
              <a:rPr lang="en-US" dirty="0">
                <a:latin typeface="Titillium" pitchFamily="2" charset="77"/>
              </a:rPr>
              <a:t>, </a:t>
            </a:r>
            <a:r>
              <a:rPr lang="en-US" dirty="0" err="1">
                <a:latin typeface="Titillium" pitchFamily="2" charset="77"/>
              </a:rPr>
              <a:t>particella</a:t>
            </a:r>
            <a:r>
              <a:rPr lang="en-US" dirty="0">
                <a:latin typeface="Titillium" pitchFamily="2" charset="77"/>
              </a:rPr>
              <a:t> e </a:t>
            </a:r>
            <a:r>
              <a:rPr lang="en-US" dirty="0" err="1">
                <a:latin typeface="Titillium" pitchFamily="2" charset="77"/>
              </a:rPr>
              <a:t>subalterno</a:t>
            </a:r>
            <a:r>
              <a:rPr lang="en-US" dirty="0">
                <a:latin typeface="Titillium" pitchFamily="2" charset="77"/>
              </a:rPr>
              <a:t>) </a:t>
            </a:r>
            <a:r>
              <a:rPr lang="en-US" dirty="0" err="1">
                <a:latin typeface="Titillium" pitchFamily="2" charset="77"/>
              </a:rPr>
              <a:t>sono</a:t>
            </a:r>
            <a:r>
              <a:rPr lang="en-US" dirty="0">
                <a:latin typeface="Titillium" pitchFamily="2" charset="77"/>
              </a:rPr>
              <a:t> facultative.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6933345-131D-B61B-B7D7-8A065C3D1447}"/>
              </a:ext>
            </a:extLst>
          </p:cNvPr>
          <p:cNvSpPr/>
          <p:nvPr/>
        </p:nvSpPr>
        <p:spPr bwMode="auto">
          <a:xfrm>
            <a:off x="695400" y="2454244"/>
            <a:ext cx="5256584" cy="36004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41E4A16-37BF-2C83-9441-A579B92B62FC}"/>
              </a:ext>
            </a:extLst>
          </p:cNvPr>
          <p:cNvSpPr/>
          <p:nvPr/>
        </p:nvSpPr>
        <p:spPr bwMode="auto">
          <a:xfrm>
            <a:off x="663988" y="2742276"/>
            <a:ext cx="5287995" cy="276706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2BBCEEF-05B2-E905-8F36-7DAAEF0F7066}"/>
              </a:ext>
            </a:extLst>
          </p:cNvPr>
          <p:cNvSpPr/>
          <p:nvPr/>
        </p:nvSpPr>
        <p:spPr bwMode="auto">
          <a:xfrm>
            <a:off x="2423592" y="3030308"/>
            <a:ext cx="3513197" cy="276706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97C9BE6-FF2B-AB9D-F578-CE9113565FFD}"/>
              </a:ext>
            </a:extLst>
          </p:cNvPr>
          <p:cNvSpPr/>
          <p:nvPr/>
        </p:nvSpPr>
        <p:spPr bwMode="auto">
          <a:xfrm>
            <a:off x="2423592" y="3761714"/>
            <a:ext cx="3456384" cy="276706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DF01298-8434-EF91-9E08-00FBCB21CF2F}"/>
              </a:ext>
            </a:extLst>
          </p:cNvPr>
          <p:cNvSpPr/>
          <p:nvPr/>
        </p:nvSpPr>
        <p:spPr bwMode="auto">
          <a:xfrm>
            <a:off x="6481081" y="2527820"/>
            <a:ext cx="1408748" cy="314310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BECDF62-1AF8-F981-CEE6-B1CD78A35E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9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9"/>
    </mc:Choice>
    <mc:Fallback xmlns="">
      <p:transition spd="slow" advTm="2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9336" y="1196752"/>
            <a:ext cx="855737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Primo livello: ingresso cavità - coordinate del punto di accesso</a:t>
            </a:r>
            <a:endParaRPr lang="it-IT"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C0165-3792-DABF-9D11-CE4CDF9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72" b="43755"/>
          <a:stretch/>
        </p:blipFill>
        <p:spPr>
          <a:xfrm>
            <a:off x="119336" y="1700808"/>
            <a:ext cx="5904091" cy="31683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879976" y="1956330"/>
            <a:ext cx="60337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Le coordinate del punto di accesso (</a:t>
            </a:r>
            <a:r>
              <a:rPr lang="en-US" dirty="0" err="1">
                <a:latin typeface="Titillium" pitchFamily="2" charset="77"/>
              </a:rPr>
              <a:t>sia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pur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approssimate</a:t>
            </a:r>
            <a:r>
              <a:rPr lang="en-US" dirty="0">
                <a:latin typeface="Titillium" pitchFamily="2" charset="77"/>
              </a:rPr>
              <a:t>) </a:t>
            </a:r>
            <a:r>
              <a:rPr lang="en-US" dirty="0" err="1">
                <a:latin typeface="Titillium" pitchFamily="2" charset="77"/>
              </a:rPr>
              <a:t>sono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obbligatorie</a:t>
            </a:r>
            <a:r>
              <a:rPr lang="en-US" dirty="0">
                <a:latin typeface="Titillium" pitchFamily="2" charset="77"/>
              </a:rPr>
              <a:t>. Per </a:t>
            </a:r>
            <a:r>
              <a:rPr lang="en-US" dirty="0" err="1">
                <a:latin typeface="Titillium" pitchFamily="2" charset="77"/>
              </a:rPr>
              <a:t>cittadini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privi</a:t>
            </a:r>
            <a:r>
              <a:rPr lang="en-US" dirty="0">
                <a:latin typeface="Titillium" pitchFamily="2" charset="77"/>
              </a:rPr>
              <a:t> di </a:t>
            </a:r>
            <a:r>
              <a:rPr lang="en-US" dirty="0" err="1">
                <a:latin typeface="Titillium" pitchFamily="2" charset="77"/>
              </a:rPr>
              <a:t>competenze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tecniche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si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consiglia</a:t>
            </a:r>
            <a:r>
              <a:rPr lang="en-US" dirty="0">
                <a:latin typeface="Titillium" pitchFamily="2" charset="77"/>
              </a:rPr>
              <a:t> di </a:t>
            </a:r>
            <a:r>
              <a:rPr lang="en-US" dirty="0" err="1">
                <a:latin typeface="Titillium" pitchFamily="2" charset="77"/>
              </a:rPr>
              <a:t>utilizzare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l’apposita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b="1" dirty="0">
                <a:latin typeface="Titillium" pitchFamily="2" charset="77"/>
              </a:rPr>
              <a:t>App per smartphone</a:t>
            </a:r>
            <a:r>
              <a:rPr lang="en-US" dirty="0">
                <a:latin typeface="Titillium" pitchFamily="2" charset="77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Titillium" pitchFamily="2" charset="77"/>
              </a:rPr>
              <a:t>E’ comunque </a:t>
            </a:r>
            <a:r>
              <a:rPr lang="it-IT" dirty="0" err="1">
                <a:latin typeface="Titillium" pitchFamily="2" charset="77"/>
              </a:rPr>
              <a:t>possible</a:t>
            </a:r>
            <a:r>
              <a:rPr lang="it-IT" dirty="0">
                <a:latin typeface="Titillium" pitchFamily="2" charset="77"/>
              </a:rPr>
              <a:t> ottenere le coordinate usando una applicazione come </a:t>
            </a:r>
            <a:r>
              <a:rPr lang="it-IT" b="1" dirty="0">
                <a:latin typeface="Titillium" pitchFamily="2" charset="77"/>
              </a:rPr>
              <a:t>Google Maps</a:t>
            </a:r>
            <a:r>
              <a:rPr lang="it-IT" dirty="0">
                <a:latin typeface="Titillium" pitchFamily="2" charset="77"/>
              </a:rPr>
              <a:t>, (basta inserire un segnaposto per ottenere le relative coordinate metriche).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In </a:t>
            </a:r>
            <a:r>
              <a:rPr lang="en-US" dirty="0" err="1">
                <a:latin typeface="Titillium" pitchFamily="2" charset="77"/>
              </a:rPr>
              <a:t>alternativa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si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puo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attivare</a:t>
            </a:r>
            <a:r>
              <a:rPr lang="en-US" dirty="0">
                <a:latin typeface="Titillium" pitchFamily="2" charset="77"/>
              </a:rPr>
              <a:t> la </a:t>
            </a:r>
            <a:r>
              <a:rPr lang="en-US" b="1" dirty="0" err="1">
                <a:latin typeface="Titillium" pitchFamily="2" charset="77"/>
              </a:rPr>
              <a:t>funzione</a:t>
            </a:r>
            <a:r>
              <a:rPr lang="en-US" b="1" dirty="0">
                <a:latin typeface="Titillium" pitchFamily="2" charset="77"/>
              </a:rPr>
              <a:t> di </a:t>
            </a:r>
            <a:r>
              <a:rPr lang="en-US" b="1" dirty="0" err="1">
                <a:latin typeface="Titillium" pitchFamily="2" charset="77"/>
              </a:rPr>
              <a:t>geolocalizzazione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della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fotocamera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dello</a:t>
            </a:r>
            <a:r>
              <a:rPr lang="en-US" dirty="0">
                <a:latin typeface="Titillium" pitchFamily="2" charset="77"/>
              </a:rPr>
              <a:t> smartphone e </a:t>
            </a:r>
            <a:r>
              <a:rPr lang="en-US" dirty="0" err="1">
                <a:latin typeface="Titillium" pitchFamily="2" charset="77"/>
              </a:rPr>
              <a:t>allegare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una</a:t>
            </a:r>
            <a:r>
              <a:rPr lang="en-US" dirty="0">
                <a:latin typeface="Titillium" pitchFamily="2" charset="77"/>
              </a:rPr>
              <a:t> o </a:t>
            </a:r>
            <a:r>
              <a:rPr lang="en-US" dirty="0" err="1">
                <a:latin typeface="Titillium" pitchFamily="2" charset="77"/>
              </a:rPr>
              <a:t>più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foto</a:t>
            </a:r>
            <a:r>
              <a:rPr lang="en-US" dirty="0">
                <a:latin typeface="Titillium" pitchFamily="2" charset="77"/>
              </a:rPr>
              <a:t> del </a:t>
            </a:r>
            <a:r>
              <a:rPr lang="en-US" b="1" dirty="0">
                <a:latin typeface="Titillium" pitchFamily="2" charset="77"/>
              </a:rPr>
              <a:t>punto di </a:t>
            </a:r>
            <a:r>
              <a:rPr lang="en-US" b="1" dirty="0" err="1">
                <a:latin typeface="Titillium" pitchFamily="2" charset="77"/>
              </a:rPr>
              <a:t>ingresso</a:t>
            </a:r>
            <a:r>
              <a:rPr lang="en-US" b="1" dirty="0">
                <a:latin typeface="Titillium" pitchFamily="2" charset="77"/>
              </a:rPr>
              <a:t> in </a:t>
            </a:r>
            <a:r>
              <a:rPr lang="en-US" b="1" dirty="0" err="1">
                <a:latin typeface="Titillium" pitchFamily="2" charset="77"/>
              </a:rPr>
              <a:t>superficie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dirty="0">
                <a:latin typeface="Titillium" pitchFamily="2" charset="77"/>
              </a:rPr>
              <a:t>(in </a:t>
            </a:r>
            <a:r>
              <a:rPr lang="en-US" dirty="0" err="1">
                <a:latin typeface="Titillium" pitchFamily="2" charset="77"/>
              </a:rPr>
              <a:t>questo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caso</a:t>
            </a:r>
            <a:r>
              <a:rPr lang="en-US" dirty="0">
                <a:latin typeface="Titillium" pitchFamily="2" charset="77"/>
              </a:rPr>
              <a:t> il modulo </a:t>
            </a:r>
            <a:r>
              <a:rPr lang="en-US" dirty="0" err="1">
                <a:latin typeface="Titillium" pitchFamily="2" charset="77"/>
              </a:rPr>
              <a:t>deve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essere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trasmesso</a:t>
            </a:r>
            <a:r>
              <a:rPr lang="en-US" dirty="0">
                <a:latin typeface="Titillium" pitchFamily="2" charset="77"/>
              </a:rPr>
              <a:t> per </a:t>
            </a:r>
            <a:r>
              <a:rPr lang="en-US" dirty="0" err="1">
                <a:latin typeface="Titillium" pitchFamily="2" charset="77"/>
              </a:rPr>
              <a:t>posta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elettronica</a:t>
            </a:r>
            <a:r>
              <a:rPr lang="en-US" dirty="0">
                <a:latin typeface="Titillium" pitchFamily="2" charset="77"/>
              </a:rPr>
              <a:t> con </a:t>
            </a:r>
            <a:r>
              <a:rPr lang="en-US" dirty="0" err="1">
                <a:latin typeface="Titillium" pitchFamily="2" charset="77"/>
              </a:rPr>
              <a:t>relativi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allegati</a:t>
            </a:r>
            <a:r>
              <a:rPr lang="en-US" dirty="0">
                <a:latin typeface="Titillium" pitchFamily="2" charset="77"/>
              </a:rPr>
              <a:t>).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4D445C-1AFD-90A5-0D0B-D687EF5A4248}"/>
              </a:ext>
            </a:extLst>
          </p:cNvPr>
          <p:cNvSpPr txBox="1"/>
          <p:nvPr/>
        </p:nvSpPr>
        <p:spPr>
          <a:xfrm>
            <a:off x="335077" y="4990726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latin typeface="Titillium" pitchFamily="2" charset="77"/>
              </a:rPr>
              <a:t>Nota: nel sottosuolo il sistema di geolocalizzazione non funziona, quindi le coordinate (e/o le eventuali foto dell’accesso) vanno sempre prese in corrispondenza del punto di ingresso in superficie.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E7C4165-D327-EDF5-63A9-B37095292747}"/>
              </a:ext>
            </a:extLst>
          </p:cNvPr>
          <p:cNvSpPr/>
          <p:nvPr/>
        </p:nvSpPr>
        <p:spPr bwMode="auto">
          <a:xfrm>
            <a:off x="2370980" y="3284984"/>
            <a:ext cx="3508996" cy="288032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B49F319-E5BD-66D2-5EB9-8708426D1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84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4"/>
    </mc:Choice>
    <mc:Fallback xmlns="">
      <p:transition spd="slow" advTm="8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115387" y="1322098"/>
            <a:ext cx="549502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Primo livello: fonte del dato e allegati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C0165-3792-DABF-9D11-CE4CDF971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72" b="43755"/>
          <a:stretch/>
        </p:blipFill>
        <p:spPr>
          <a:xfrm>
            <a:off x="191909" y="1656875"/>
            <a:ext cx="5904091" cy="31683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951984" y="1682232"/>
            <a:ext cx="5980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La </a:t>
            </a:r>
            <a:r>
              <a:rPr lang="en-US" dirty="0" err="1">
                <a:latin typeface="Titillium" pitchFamily="2" charset="77"/>
              </a:rPr>
              <a:t>scheda</a:t>
            </a:r>
            <a:r>
              <a:rPr lang="en-US" dirty="0">
                <a:latin typeface="Titillium" pitchFamily="2" charset="77"/>
              </a:rPr>
              <a:t> è </a:t>
            </a:r>
            <a:r>
              <a:rPr lang="en-US" dirty="0" err="1">
                <a:latin typeface="Titillium" pitchFamily="2" charset="77"/>
              </a:rPr>
              <a:t>pensata</a:t>
            </a:r>
            <a:r>
              <a:rPr lang="en-US" dirty="0">
                <a:latin typeface="Titillium" pitchFamily="2" charset="77"/>
              </a:rPr>
              <a:t> per </a:t>
            </a:r>
            <a:r>
              <a:rPr lang="en-US" dirty="0" err="1">
                <a:latin typeface="Titillium" pitchFamily="2" charset="77"/>
              </a:rPr>
              <a:t>permettere</a:t>
            </a:r>
            <a:r>
              <a:rPr lang="en-US" dirty="0">
                <a:latin typeface="Titillium" pitchFamily="2" charset="77"/>
              </a:rPr>
              <a:t> la </a:t>
            </a:r>
            <a:r>
              <a:rPr lang="en-US" dirty="0" err="1">
                <a:latin typeface="Titillium" pitchFamily="2" charset="77"/>
              </a:rPr>
              <a:t>segnalazione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anche</a:t>
            </a:r>
            <a:r>
              <a:rPr lang="en-US" dirty="0">
                <a:latin typeface="Titillium" pitchFamily="2" charset="77"/>
              </a:rPr>
              <a:t>  di </a:t>
            </a:r>
            <a:r>
              <a:rPr lang="en-US" dirty="0" err="1">
                <a:latin typeface="Titillium" pitchFamily="2" charset="77"/>
              </a:rPr>
              <a:t>cavità</a:t>
            </a:r>
            <a:r>
              <a:rPr lang="en-US" dirty="0">
                <a:latin typeface="Titillium" pitchFamily="2" charset="77"/>
              </a:rPr>
              <a:t> in cui non </a:t>
            </a:r>
            <a:r>
              <a:rPr lang="en-US" dirty="0" err="1">
                <a:latin typeface="Titillium" pitchFamily="2" charset="77"/>
              </a:rPr>
              <a:t>si</a:t>
            </a:r>
            <a:r>
              <a:rPr lang="en-US" dirty="0">
                <a:latin typeface="Titillium" pitchFamily="2" charset="77"/>
              </a:rPr>
              <a:t> è </a:t>
            </a:r>
            <a:r>
              <a:rPr lang="en-US" dirty="0" err="1">
                <a:latin typeface="Titillium" pitchFamily="2" charset="77"/>
              </a:rPr>
              <a:t>mai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avuto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l’accesso</a:t>
            </a:r>
            <a:r>
              <a:rPr lang="en-US" dirty="0">
                <a:latin typeface="Titillium" pitchFamily="2" charset="77"/>
              </a:rPr>
              <a:t> o con punto di accesso </a:t>
            </a:r>
            <a:r>
              <a:rPr lang="en-US" dirty="0" err="1">
                <a:latin typeface="Titillium" pitchFamily="2" charset="77"/>
              </a:rPr>
              <a:t>sconosciuto</a:t>
            </a:r>
            <a:r>
              <a:rPr lang="en-US" dirty="0">
                <a:latin typeface="Titillium" pitchFamily="2" charset="77"/>
              </a:rPr>
              <a:t>, come </a:t>
            </a:r>
            <a:r>
              <a:rPr lang="en-US" dirty="0" err="1">
                <a:latin typeface="Titillium" pitchFamily="2" charset="77"/>
              </a:rPr>
              <a:t>anche</a:t>
            </a:r>
            <a:r>
              <a:rPr lang="en-US" dirty="0">
                <a:latin typeface="Titillium" pitchFamily="2" charset="77"/>
              </a:rPr>
              <a:t> di </a:t>
            </a:r>
            <a:r>
              <a:rPr lang="en-US" b="1" dirty="0" err="1">
                <a:latin typeface="Titillium" pitchFamily="2" charset="77"/>
              </a:rPr>
              <a:t>cavità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già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descritte</a:t>
            </a:r>
            <a:r>
              <a:rPr lang="en-US" b="1" dirty="0">
                <a:latin typeface="Titillium" pitchFamily="2" charset="77"/>
              </a:rPr>
              <a:t> da </a:t>
            </a:r>
            <a:r>
              <a:rPr lang="en-US" b="1" dirty="0" err="1">
                <a:latin typeface="Titillium" pitchFamily="2" charset="77"/>
              </a:rPr>
              <a:t>precedenti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censimenti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dirty="0">
                <a:latin typeface="Titillium" pitchFamily="2" charset="77"/>
              </a:rPr>
              <a:t>o da </a:t>
            </a:r>
            <a:r>
              <a:rPr lang="en-US" dirty="0" err="1">
                <a:latin typeface="Titillium" pitchFamily="2" charset="77"/>
              </a:rPr>
              <a:t>pubblicazioni</a:t>
            </a:r>
            <a:r>
              <a:rPr lang="en-US" dirty="0">
                <a:latin typeface="Titillium" pitchFamily="2" charset="77"/>
              </a:rPr>
              <a:t> o da </a:t>
            </a:r>
            <a:r>
              <a:rPr lang="en-US" dirty="0" err="1">
                <a:latin typeface="Titillium" pitchFamily="2" charset="77"/>
              </a:rPr>
              <a:t>fonti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storiche-archeologiche</a:t>
            </a:r>
            <a:r>
              <a:rPr lang="en-US" dirty="0">
                <a:latin typeface="Titillium" pitchFamily="2" charset="77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 pitchFamily="2" charset="77"/>
              </a:rPr>
              <a:t>In tutti </a:t>
            </a:r>
            <a:r>
              <a:rPr lang="en-US" dirty="0" err="1">
                <a:latin typeface="Titillium" pitchFamily="2" charset="77"/>
              </a:rPr>
              <a:t>questi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casi</a:t>
            </a:r>
            <a:r>
              <a:rPr lang="en-US" dirty="0">
                <a:latin typeface="Titillium" pitchFamily="2" charset="77"/>
              </a:rPr>
              <a:t> il </a:t>
            </a:r>
            <a:r>
              <a:rPr lang="en-US" dirty="0" err="1">
                <a:latin typeface="Titillium" pitchFamily="2" charset="77"/>
              </a:rPr>
              <a:t>compilatore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può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limitarsi</a:t>
            </a:r>
            <a:r>
              <a:rPr lang="en-US" b="1" dirty="0">
                <a:latin typeface="Titillium" pitchFamily="2" charset="77"/>
              </a:rPr>
              <a:t> a </a:t>
            </a:r>
            <a:r>
              <a:rPr lang="en-US" b="1" dirty="0" err="1">
                <a:latin typeface="Titillium" pitchFamily="2" charset="77"/>
              </a:rPr>
              <a:t>fornire</a:t>
            </a:r>
            <a:r>
              <a:rPr lang="en-US" b="1" dirty="0">
                <a:latin typeface="Titillium" pitchFamily="2" charset="77"/>
              </a:rPr>
              <a:t> la </a:t>
            </a:r>
            <a:r>
              <a:rPr lang="en-US" b="1" dirty="0" err="1">
                <a:latin typeface="Titillium" pitchFamily="2" charset="77"/>
              </a:rPr>
              <a:t>fonte</a:t>
            </a:r>
            <a:r>
              <a:rPr lang="en-US" b="1" dirty="0">
                <a:latin typeface="Titillium" pitchFamily="2" charset="77"/>
              </a:rPr>
              <a:t> del </a:t>
            </a:r>
            <a:r>
              <a:rPr lang="en-US" b="1" dirty="0" err="1">
                <a:latin typeface="Titillium" pitchFamily="2" charset="77"/>
              </a:rPr>
              <a:t>dato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allegando</a:t>
            </a:r>
            <a:r>
              <a:rPr lang="en-US" dirty="0">
                <a:latin typeface="Titillium" pitchFamily="2" charset="77"/>
              </a:rPr>
              <a:t> la </a:t>
            </a:r>
            <a:r>
              <a:rPr lang="en-US" dirty="0" err="1">
                <a:latin typeface="Titillium" pitchFamily="2" charset="77"/>
              </a:rPr>
              <a:t>pubblicazione</a:t>
            </a:r>
            <a:r>
              <a:rPr lang="en-US" dirty="0">
                <a:latin typeface="Titillium" pitchFamily="2" charset="77"/>
              </a:rPr>
              <a:t> o il </a:t>
            </a:r>
            <a:r>
              <a:rPr lang="en-US" dirty="0" err="1">
                <a:latin typeface="Titillium" pitchFamily="2" charset="77"/>
              </a:rPr>
              <a:t>documento</a:t>
            </a:r>
            <a:r>
              <a:rPr lang="en-US" dirty="0">
                <a:latin typeface="Titillium" pitchFamily="2" charset="77"/>
              </a:rPr>
              <a:t> in cui </a:t>
            </a:r>
            <a:r>
              <a:rPr lang="en-US" dirty="0" err="1">
                <a:latin typeface="Titillium" pitchFamily="2" charset="77"/>
              </a:rPr>
              <a:t>viene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citata</a:t>
            </a:r>
            <a:r>
              <a:rPr lang="en-US" dirty="0">
                <a:latin typeface="Titillium" pitchFamily="2" charset="77"/>
              </a:rPr>
              <a:t> la </a:t>
            </a:r>
            <a:r>
              <a:rPr lang="en-US" dirty="0" err="1">
                <a:latin typeface="Titillium" pitchFamily="2" charset="77"/>
              </a:rPr>
              <a:t>cavita</a:t>
            </a:r>
            <a:r>
              <a:rPr lang="en-US" dirty="0">
                <a:latin typeface="Titillium" pitchFamily="2" charset="77"/>
              </a:rPr>
              <a:t>, o </a:t>
            </a:r>
            <a:r>
              <a:rPr lang="en-US" dirty="0" err="1">
                <a:latin typeface="Titillium" pitchFamily="2" charset="77"/>
              </a:rPr>
              <a:t>semplicemente</a:t>
            </a:r>
            <a:r>
              <a:rPr lang="en-US" dirty="0">
                <a:latin typeface="Titillium" pitchFamily="2" charset="77"/>
              </a:rPr>
              <a:t> </a:t>
            </a:r>
            <a:r>
              <a:rPr lang="en-US" dirty="0" err="1">
                <a:latin typeface="Titillium" pitchFamily="2" charset="77"/>
              </a:rPr>
              <a:t>indicare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il</a:t>
            </a:r>
            <a:r>
              <a:rPr lang="en-US" b="1" dirty="0">
                <a:latin typeface="Titillium" pitchFamily="2" charset="77"/>
              </a:rPr>
              <a:t> </a:t>
            </a:r>
            <a:r>
              <a:rPr lang="en-US" b="1" dirty="0" err="1">
                <a:latin typeface="Titillium" pitchFamily="2" charset="77"/>
              </a:rPr>
              <a:t>detentore</a:t>
            </a:r>
            <a:r>
              <a:rPr lang="en-US" b="1" dirty="0">
                <a:latin typeface="Titillium" pitchFamily="2" charset="77"/>
              </a:rPr>
              <a:t> del </a:t>
            </a:r>
            <a:r>
              <a:rPr lang="en-US" b="1" dirty="0" err="1">
                <a:latin typeface="Titillium" pitchFamily="2" charset="77"/>
              </a:rPr>
              <a:t>dato</a:t>
            </a:r>
            <a:r>
              <a:rPr lang="en-US" dirty="0">
                <a:latin typeface="Titillium" pitchFamily="2" charset="77"/>
              </a:rPr>
              <a:t> a cui far </a:t>
            </a:r>
            <a:r>
              <a:rPr lang="en-US" dirty="0" err="1">
                <a:latin typeface="Titillium" pitchFamily="2" charset="77"/>
              </a:rPr>
              <a:t>riferimento</a:t>
            </a:r>
            <a:r>
              <a:rPr lang="en-US" dirty="0">
                <a:latin typeface="Titillium" pitchFamily="2" charset="77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8BF9D3-B60A-52D8-50CF-3F3EF650829D}"/>
              </a:ext>
            </a:extLst>
          </p:cNvPr>
          <p:cNvSpPr txBox="1"/>
          <p:nvPr/>
        </p:nvSpPr>
        <p:spPr bwMode="auto">
          <a:xfrm>
            <a:off x="335077" y="4990726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latin typeface="Titillium" pitchFamily="2" charset="77"/>
              </a:rPr>
              <a:t>Nota: Nel caso di cavità già censite da organizzazioni speleologiche (ad esempio SSI), Il campo “fonte del dato“ oltre al nome della organizzazione deve contenere il numero del relativo censimento.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D51C9C2-73EA-5274-21B4-8B99ECF2F7EB}"/>
              </a:ext>
            </a:extLst>
          </p:cNvPr>
          <p:cNvSpPr/>
          <p:nvPr/>
        </p:nvSpPr>
        <p:spPr bwMode="auto">
          <a:xfrm>
            <a:off x="695400" y="3754575"/>
            <a:ext cx="5184576" cy="538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FB60BA-ABEB-180B-EFA2-F6979E5F27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7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43"/>
    </mc:Choice>
    <mc:Fallback xmlns="">
      <p:transition spd="slow" advTm="10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249382" y="1301953"/>
            <a:ext cx="494425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Primo livello – accesso e ambiente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6C0165-3792-DABF-9D11-CE4CDF971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72" b="43755"/>
          <a:stretch/>
        </p:blipFill>
        <p:spPr>
          <a:xfrm>
            <a:off x="0" y="1806009"/>
            <a:ext cx="5904091" cy="31683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868223" y="1798782"/>
            <a:ext cx="6121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Titillium"/>
              </a:rPr>
              <a:t>Gli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ultimi</a:t>
            </a:r>
            <a:r>
              <a:rPr lang="en-US" dirty="0">
                <a:latin typeface="Titillium"/>
              </a:rPr>
              <a:t> due </a:t>
            </a:r>
            <a:r>
              <a:rPr lang="en-US" dirty="0" err="1">
                <a:latin typeface="Titillium"/>
              </a:rPr>
              <a:t>campi</a:t>
            </a:r>
            <a:r>
              <a:rPr lang="en-US" dirty="0">
                <a:latin typeface="Titillium"/>
              </a:rPr>
              <a:t> del primo </a:t>
            </a:r>
            <a:r>
              <a:rPr lang="en-US" dirty="0" err="1">
                <a:latin typeface="Titillium"/>
              </a:rPr>
              <a:t>livello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contengono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sintetiche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informazioni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sul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tipo</a:t>
            </a:r>
            <a:r>
              <a:rPr lang="en-US" b="1" dirty="0">
                <a:latin typeface="Titillium"/>
              </a:rPr>
              <a:t> di accesso </a:t>
            </a:r>
            <a:r>
              <a:rPr lang="en-US" b="1" dirty="0" err="1">
                <a:latin typeface="Titillium"/>
              </a:rPr>
              <a:t>alla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e </a:t>
            </a:r>
            <a:r>
              <a:rPr lang="en-US" dirty="0" err="1">
                <a:latin typeface="Titillium"/>
              </a:rPr>
              <a:t>sul</a:t>
            </a:r>
            <a:r>
              <a:rPr lang="en-US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tipo</a:t>
            </a:r>
            <a:r>
              <a:rPr lang="en-US" b="1" dirty="0">
                <a:latin typeface="Titillium"/>
              </a:rPr>
              <a:t> di </a:t>
            </a:r>
            <a:r>
              <a:rPr lang="en-US" b="1" dirty="0" err="1">
                <a:latin typeface="Titillium"/>
              </a:rPr>
              <a:t>contesto</a:t>
            </a:r>
            <a:r>
              <a:rPr lang="en-US" b="1" dirty="0">
                <a:latin typeface="Titillium"/>
              </a:rPr>
              <a:t> o </a:t>
            </a:r>
            <a:r>
              <a:rPr lang="en-US" b="1" dirty="0" err="1">
                <a:latin typeface="Titillium"/>
              </a:rPr>
              <a:t>ambiente</a:t>
            </a:r>
            <a:r>
              <a:rPr lang="en-US" b="1" dirty="0">
                <a:latin typeface="Titillium"/>
              </a:rPr>
              <a:t> in cui la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sviluppa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Per </a:t>
            </a:r>
            <a:r>
              <a:rPr lang="en-US" dirty="0" err="1">
                <a:latin typeface="Titillium"/>
              </a:rPr>
              <a:t>quanto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riguarda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l’accesso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inoltre</a:t>
            </a:r>
            <a:r>
              <a:rPr lang="en-US" dirty="0">
                <a:latin typeface="Titillium"/>
              </a:rPr>
              <a:t>, è possible </a:t>
            </a:r>
            <a:r>
              <a:rPr lang="en-US" dirty="0" err="1">
                <a:latin typeface="Titillium"/>
              </a:rPr>
              <a:t>anche</a:t>
            </a:r>
            <a:r>
              <a:rPr lang="en-US" dirty="0">
                <a:latin typeface="Titillium"/>
              </a:rPr>
              <a:t> </a:t>
            </a:r>
            <a:r>
              <a:rPr lang="en-US" b="1" dirty="0">
                <a:latin typeface="Titillium"/>
              </a:rPr>
              <a:t>far </a:t>
            </a:r>
            <a:r>
              <a:rPr lang="en-US" b="1" dirty="0" err="1">
                <a:latin typeface="Titillium"/>
              </a:rPr>
              <a:t>riferimento</a:t>
            </a:r>
            <a:r>
              <a:rPr lang="en-US" b="1" dirty="0">
                <a:latin typeface="Titillium"/>
              </a:rPr>
              <a:t> ad un </a:t>
            </a:r>
            <a:r>
              <a:rPr lang="en-US" b="1" dirty="0" err="1">
                <a:latin typeface="Titillium"/>
              </a:rPr>
              <a:t>allegato</a:t>
            </a:r>
            <a:r>
              <a:rPr lang="en-US" b="1" dirty="0">
                <a:latin typeface="Titillium"/>
              </a:rPr>
              <a:t> </a:t>
            </a:r>
            <a:r>
              <a:rPr lang="en-US" dirty="0">
                <a:latin typeface="Titillium"/>
              </a:rPr>
              <a:t>in cui le </a:t>
            </a:r>
            <a:r>
              <a:rPr lang="en-US" dirty="0" err="1">
                <a:latin typeface="Titillium"/>
              </a:rPr>
              <a:t>modalità</a:t>
            </a:r>
            <a:r>
              <a:rPr lang="en-US" dirty="0">
                <a:latin typeface="Titillium"/>
              </a:rPr>
              <a:t> di accesso </a:t>
            </a:r>
            <a:r>
              <a:rPr lang="en-US" dirty="0" err="1">
                <a:latin typeface="Titillium"/>
              </a:rPr>
              <a:t>alla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cavità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vengono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descritte</a:t>
            </a:r>
            <a:r>
              <a:rPr lang="en-US" dirty="0">
                <a:latin typeface="Titillium"/>
              </a:rPr>
              <a:t> in modo </a:t>
            </a:r>
            <a:r>
              <a:rPr lang="en-US" dirty="0" err="1">
                <a:latin typeface="Titillium"/>
              </a:rPr>
              <a:t>più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completo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ove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necessario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Tale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è </a:t>
            </a:r>
            <a:r>
              <a:rPr lang="en-US" dirty="0" err="1">
                <a:latin typeface="Titillium"/>
              </a:rPr>
              <a:t>fondamentale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sopratutto</a:t>
            </a:r>
            <a:r>
              <a:rPr lang="en-US" dirty="0">
                <a:latin typeface="Titillium"/>
              </a:rPr>
              <a:t> per </a:t>
            </a:r>
            <a:r>
              <a:rPr lang="en-US" b="1" dirty="0" err="1">
                <a:latin typeface="Titillium"/>
              </a:rPr>
              <a:t>cavità</a:t>
            </a:r>
            <a:r>
              <a:rPr lang="en-US" b="1" dirty="0">
                <a:latin typeface="Titillium"/>
              </a:rPr>
              <a:t> con </a:t>
            </a:r>
            <a:r>
              <a:rPr lang="en-US" b="1" dirty="0" err="1">
                <a:latin typeface="Titillium"/>
              </a:rPr>
              <a:t>modalità</a:t>
            </a:r>
            <a:r>
              <a:rPr lang="en-US" b="1" dirty="0">
                <a:latin typeface="Titillium"/>
              </a:rPr>
              <a:t> di accesso </a:t>
            </a:r>
            <a:r>
              <a:rPr lang="en-US" b="1" dirty="0" err="1">
                <a:latin typeface="Titillium"/>
              </a:rPr>
              <a:t>particolari</a:t>
            </a:r>
            <a:r>
              <a:rPr lang="en-US" b="1" dirty="0">
                <a:latin typeface="Titillium"/>
              </a:rPr>
              <a:t> o </a:t>
            </a:r>
            <a:r>
              <a:rPr lang="en-US" b="1" dirty="0" err="1">
                <a:latin typeface="Titillium"/>
              </a:rPr>
              <a:t>prive</a:t>
            </a:r>
            <a:r>
              <a:rPr lang="en-US" b="1" dirty="0">
                <a:latin typeface="Titillium"/>
              </a:rPr>
              <a:t> di un accesso</a:t>
            </a:r>
            <a:r>
              <a:rPr lang="en-US" dirty="0">
                <a:latin typeface="Titillium"/>
              </a:rPr>
              <a:t>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547555-8621-6A35-1A32-8EF1E3E09ADD}"/>
              </a:ext>
            </a:extLst>
          </p:cNvPr>
          <p:cNvSpPr txBox="1"/>
          <p:nvPr/>
        </p:nvSpPr>
        <p:spPr bwMode="auto">
          <a:xfrm>
            <a:off x="335077" y="4990726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/>
              <a:t>Nota: Con questi campi si conclude questo primo livello, che tuttavia può essere integrato con uno o più allegati in cui il compilatore descrive la cavità o il sistema di cavità e/o si limita semplicemente ad allegare foto documenti o planimetrie della stessa.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4076430-522B-4EC3-A16D-DB6A13F8EADB}"/>
              </a:ext>
            </a:extLst>
          </p:cNvPr>
          <p:cNvSpPr/>
          <p:nvPr/>
        </p:nvSpPr>
        <p:spPr bwMode="auto">
          <a:xfrm>
            <a:off x="479093" y="4365104"/>
            <a:ext cx="5184576" cy="6256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109262A-92D3-114C-55D0-76C49187C4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6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4"/>
    </mc:Choice>
    <mc:Fallback xmlns="">
      <p:transition spd="slow" advTm="5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8;p2">
            <a:extLst>
              <a:ext uri="{FF2B5EF4-FFF2-40B4-BE49-F238E27FC236}">
                <a16:creationId xmlns:a16="http://schemas.microsoft.com/office/drawing/2014/main" id="{EA11563C-F08C-EC2E-CC96-20D50B770945}"/>
              </a:ext>
            </a:extLst>
          </p:cNvPr>
          <p:cNvSpPr txBox="1"/>
          <p:nvPr/>
        </p:nvSpPr>
        <p:spPr>
          <a:xfrm>
            <a:off x="407368" y="1319238"/>
            <a:ext cx="8505547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rtl="0">
              <a:buClr>
                <a:schemeClr val="dk1"/>
              </a:buClr>
              <a:buSzPts val="3200"/>
            </a:pPr>
            <a:r>
              <a:rPr lang="it-IT" sz="2200" b="1" dirty="0">
                <a:solidFill>
                  <a:srgbClr val="B27F47"/>
                </a:solidFill>
                <a:latin typeface="Titillium Bd" pitchFamily="2" charset="77"/>
                <a:sym typeface="Calibri"/>
              </a:rPr>
              <a:t>Scheda delle cavità sotterranee: Secondo livello</a:t>
            </a:r>
            <a:endParaRPr sz="22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C389-AF25-2A93-2443-F91A85060191}"/>
              </a:ext>
            </a:extLst>
          </p:cNvPr>
          <p:cNvSpPr txBox="1"/>
          <p:nvPr/>
        </p:nvSpPr>
        <p:spPr bwMode="auto">
          <a:xfrm>
            <a:off x="5591944" y="1823294"/>
            <a:ext cx="5615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Titillium"/>
              </a:rPr>
              <a:t>Il secondo </a:t>
            </a:r>
            <a:r>
              <a:rPr lang="en-US" dirty="0" err="1">
                <a:latin typeface="Titillium"/>
              </a:rPr>
              <a:t>livello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della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scheda</a:t>
            </a:r>
            <a:r>
              <a:rPr lang="en-US" dirty="0">
                <a:latin typeface="Titillium"/>
              </a:rPr>
              <a:t> di rilievo, </a:t>
            </a:r>
            <a:r>
              <a:rPr lang="en-US" dirty="0" err="1">
                <a:latin typeface="Titillium"/>
              </a:rPr>
              <a:t>almeno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parte</a:t>
            </a:r>
            <a:r>
              <a:rPr lang="en-US" dirty="0">
                <a:latin typeface="Titillium"/>
              </a:rPr>
              <a:t>, è </a:t>
            </a:r>
            <a:r>
              <a:rPr lang="en-US" dirty="0" err="1">
                <a:latin typeface="Titillium"/>
              </a:rPr>
              <a:t>pensato</a:t>
            </a:r>
            <a:r>
              <a:rPr lang="en-US" dirty="0">
                <a:latin typeface="Titillium"/>
              </a:rPr>
              <a:t> per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compilato</a:t>
            </a:r>
            <a:r>
              <a:rPr lang="en-US" dirty="0">
                <a:latin typeface="Titillium"/>
              </a:rPr>
              <a:t> da </a:t>
            </a:r>
            <a:r>
              <a:rPr lang="en-US" dirty="0" err="1">
                <a:latin typeface="Titillium"/>
              </a:rPr>
              <a:t>personale</a:t>
            </a:r>
            <a:r>
              <a:rPr lang="en-US" dirty="0">
                <a:latin typeface="Titillium"/>
              </a:rPr>
              <a:t> con </a:t>
            </a:r>
            <a:r>
              <a:rPr lang="en-US" dirty="0" err="1">
                <a:latin typeface="Titillium"/>
              </a:rPr>
              <a:t>maggiori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conoscenze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tecniche</a:t>
            </a:r>
            <a:r>
              <a:rPr lang="en-US" dirty="0">
                <a:latin typeface="Titillium"/>
              </a:rPr>
              <a:t> (</a:t>
            </a:r>
            <a:r>
              <a:rPr lang="en-US" dirty="0" err="1">
                <a:latin typeface="Titillium"/>
              </a:rPr>
              <a:t>Ingegneri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architetti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geologi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geometri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speleologi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archeologi</a:t>
            </a:r>
            <a:r>
              <a:rPr lang="en-US" dirty="0">
                <a:latin typeface="Titillium"/>
              </a:rPr>
              <a:t>, </a:t>
            </a:r>
            <a:r>
              <a:rPr lang="en-US" dirty="0" err="1">
                <a:latin typeface="Titillium"/>
              </a:rPr>
              <a:t>ecc</a:t>
            </a:r>
            <a:r>
              <a:rPr lang="en-US" dirty="0">
                <a:latin typeface="Titillium"/>
              </a:rPr>
              <a:t>.).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Titillium"/>
              </a:rPr>
              <a:t>Anche</a:t>
            </a:r>
            <a:r>
              <a:rPr lang="en-US" dirty="0">
                <a:latin typeface="Titillium"/>
              </a:rPr>
              <a:t> in </a:t>
            </a:r>
            <a:r>
              <a:rPr lang="en-US" dirty="0" err="1">
                <a:latin typeface="Titillium"/>
              </a:rPr>
              <a:t>questo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caso</a:t>
            </a:r>
            <a:r>
              <a:rPr lang="en-US" dirty="0">
                <a:latin typeface="Titillium"/>
              </a:rPr>
              <a:t> la </a:t>
            </a:r>
            <a:r>
              <a:rPr lang="en-US" dirty="0" err="1">
                <a:latin typeface="Titillium"/>
              </a:rPr>
              <a:t>descrizione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può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essere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completata</a:t>
            </a:r>
            <a:r>
              <a:rPr lang="en-US" dirty="0">
                <a:latin typeface="Titillium"/>
              </a:rPr>
              <a:t> con uno o </a:t>
            </a:r>
            <a:r>
              <a:rPr lang="en-US" dirty="0" err="1">
                <a:latin typeface="Titillium"/>
              </a:rPr>
              <a:t>più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allegati</a:t>
            </a:r>
            <a:r>
              <a:rPr lang="en-US" dirty="0">
                <a:latin typeface="Titillium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tillium"/>
              </a:rPr>
              <a:t>Tutti i </a:t>
            </a:r>
            <a:r>
              <a:rPr lang="en-US" b="1" dirty="0" err="1">
                <a:latin typeface="Titillium"/>
              </a:rPr>
              <a:t>campi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sono</a:t>
            </a:r>
            <a:r>
              <a:rPr lang="en-US" b="1" dirty="0">
                <a:latin typeface="Titillium"/>
              </a:rPr>
              <a:t> </a:t>
            </a:r>
            <a:r>
              <a:rPr lang="en-US" b="1" dirty="0" err="1">
                <a:latin typeface="Titillium"/>
              </a:rPr>
              <a:t>facoltativi</a:t>
            </a:r>
            <a:r>
              <a:rPr lang="en-US" b="1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quindi</a:t>
            </a:r>
            <a:r>
              <a:rPr lang="en-US" dirty="0">
                <a:latin typeface="Titillium"/>
              </a:rPr>
              <a:t> il </a:t>
            </a:r>
            <a:r>
              <a:rPr lang="en-US" dirty="0" err="1">
                <a:latin typeface="Titillium"/>
              </a:rPr>
              <a:t>compilatore</a:t>
            </a:r>
            <a:r>
              <a:rPr lang="en-US" dirty="0">
                <a:latin typeface="Titillium"/>
              </a:rPr>
              <a:t> è libero di </a:t>
            </a:r>
            <a:r>
              <a:rPr lang="en-US" dirty="0" err="1">
                <a:latin typeface="Titillium"/>
              </a:rPr>
              <a:t>riempire</a:t>
            </a:r>
            <a:r>
              <a:rPr lang="en-US" dirty="0">
                <a:latin typeface="Titillium"/>
              </a:rPr>
              <a:t> solo </a:t>
            </a:r>
            <a:r>
              <a:rPr lang="en-US" dirty="0" err="1">
                <a:latin typeface="Titillium"/>
              </a:rPr>
              <a:t>quelli</a:t>
            </a:r>
            <a:r>
              <a:rPr lang="en-US" dirty="0">
                <a:latin typeface="Titillium"/>
              </a:rPr>
              <a:t> per </a:t>
            </a:r>
            <a:r>
              <a:rPr lang="en-US" dirty="0" err="1">
                <a:latin typeface="Titillium"/>
              </a:rPr>
              <a:t>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quali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possiede</a:t>
            </a:r>
            <a:r>
              <a:rPr lang="en-US" dirty="0">
                <a:latin typeface="Titillium"/>
              </a:rPr>
              <a:t> </a:t>
            </a:r>
            <a:r>
              <a:rPr lang="en-US" dirty="0" err="1">
                <a:latin typeface="Titillium"/>
              </a:rPr>
              <a:t>conoscenze</a:t>
            </a:r>
            <a:r>
              <a:rPr lang="en-US" dirty="0">
                <a:latin typeface="Titillium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C6A1A8-7AF8-4BD1-E7AA-FC4F3A47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843551"/>
            <a:ext cx="5102181" cy="324036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F11034-2269-FB1C-E236-E7C58B2CD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24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2"/>
    </mc:Choice>
    <mc:Fallback xmlns="">
      <p:transition spd="slow" advTm="2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|13.4|0.6|0.6|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398c2fc-ef96-41f5-a6be-4e19eee013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1571</TotalTime>
  <Words>1901</Words>
  <Application>Microsoft Office PowerPoint</Application>
  <PresentationFormat>Widescreen</PresentationFormat>
  <Paragraphs>112</Paragraphs>
  <Slides>26</Slides>
  <Notes>2</Notes>
  <HiddenSlides>0</HiddenSlides>
  <MMClips>24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Titillium</vt:lpstr>
      <vt:lpstr>Titillium Bd</vt:lpstr>
      <vt:lpstr>Wingdings</vt:lpstr>
      <vt:lpstr>Tema di Office</vt:lpstr>
      <vt:lpstr>Scheda delle cavità sotterranee: breve guida alla sua compilazione</vt:lpstr>
      <vt:lpstr>Indice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Disclaimer 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Alessandra Attanasio</dc:creator>
  <cp:keywords/>
  <dc:description/>
  <cp:lastModifiedBy>Campo Valentina</cp:lastModifiedBy>
  <cp:revision>26</cp:revision>
  <dcterms:created xsi:type="dcterms:W3CDTF">2022-10-26T09:11:02Z</dcterms:created>
  <dcterms:modified xsi:type="dcterms:W3CDTF">2025-05-08T13:49:23Z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