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31"/>
  </p:notesMasterIdLst>
  <p:sldIdLst>
    <p:sldId id="408" r:id="rId2"/>
    <p:sldId id="419" r:id="rId3"/>
    <p:sldId id="289" r:id="rId4"/>
    <p:sldId id="322" r:id="rId5"/>
    <p:sldId id="412" r:id="rId6"/>
    <p:sldId id="413" r:id="rId7"/>
    <p:sldId id="420" r:id="rId8"/>
    <p:sldId id="416" r:id="rId9"/>
    <p:sldId id="434" r:id="rId10"/>
    <p:sldId id="429" r:id="rId11"/>
    <p:sldId id="430" r:id="rId12"/>
    <p:sldId id="431" r:id="rId13"/>
    <p:sldId id="432" r:id="rId14"/>
    <p:sldId id="433" r:id="rId15"/>
    <p:sldId id="421" r:id="rId16"/>
    <p:sldId id="422" r:id="rId17"/>
    <p:sldId id="423" r:id="rId18"/>
    <p:sldId id="424" r:id="rId19"/>
    <p:sldId id="425" r:id="rId20"/>
    <p:sldId id="435" r:id="rId21"/>
    <p:sldId id="426" r:id="rId22"/>
    <p:sldId id="417" r:id="rId23"/>
    <p:sldId id="427" r:id="rId24"/>
    <p:sldId id="436" r:id="rId25"/>
    <p:sldId id="437" r:id="rId26"/>
    <p:sldId id="428" r:id="rId27"/>
    <p:sldId id="418" r:id="rId28"/>
    <p:sldId id="411" r:id="rId29"/>
    <p:sldId id="259" r:id="rId30"/>
  </p:sldIdLst>
  <p:sldSz cx="12192000" cy="6858000"/>
  <p:notesSz cx="9144000" cy="5143500"/>
  <p:defaultTextStyle>
    <a:defPPr>
      <a:defRPr lang="it-IT"/>
    </a:defPPr>
    <a:lvl1pPr marL="0" algn="l" defTabSz="609585">
      <a:defRPr sz="24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>
      <a:defRPr sz="24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>
      <a:defRPr sz="24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>
      <a:defRPr sz="24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>
      <a:defRPr sz="24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>
      <a:defRPr sz="24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>
      <a:defRPr sz="24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>
      <a:defRPr sz="24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>
      <a:defRPr sz="24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57725D"/>
    <a:srgbClr val="FFFFFF"/>
    <a:srgbClr val="0D6EBC"/>
    <a:srgbClr val="843191"/>
    <a:srgbClr val="F88E00"/>
    <a:srgbClr val="009A45"/>
    <a:srgbClr val="B2980D"/>
    <a:srgbClr val="5D7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469"/>
  </p:normalViewPr>
  <p:slideViewPr>
    <p:cSldViewPr>
      <p:cViewPr varScale="1">
        <p:scale>
          <a:sx n="67" d="100"/>
          <a:sy n="67" d="100"/>
        </p:scale>
        <p:origin x="644" y="44"/>
      </p:cViewPr>
      <p:guideLst>
        <p:guide orient="horz" pos="288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A5AB5-6D35-094E-ABE0-25F83DBAA3E0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FC800-1BD7-EA44-9369-F7A5AF759D3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47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FC800-1BD7-EA44-9369-F7A5AF759D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5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FC800-1BD7-EA44-9369-F7A5AF759D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85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FC800-1BD7-EA44-9369-F7A5AF759D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2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a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 bwMode="auto">
          <a:xfrm>
            <a:off x="914400" y="2130430"/>
            <a:ext cx="10363200" cy="1470025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 bwMode="auto">
          <a:xfrm>
            <a:off x="1828800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it-IT"/>
              <a:t>Fare clic per modificare lo stile del sottotitolo dello schema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>
              <a:defRPr/>
            </a:pPr>
            <a:fld id="{DEDD1046-58BA-4D62-9333-18869793A406}" type="datetime1">
              <a:rPr lang="it-IT" smtClean="0"/>
              <a:t>22/04/2024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olo e testo vertica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</a:p>
          <a:p>
            <a:pPr lvl="1">
              <a:defRPr/>
            </a:pPr>
            <a:r>
              <a:rPr lang="it-IT"/>
              <a:t>Secondo livello</a:t>
            </a:r>
          </a:p>
          <a:p>
            <a:pPr lvl="2">
              <a:defRPr/>
            </a:pPr>
            <a:r>
              <a:rPr lang="it-IT"/>
              <a:t>Terzo livello</a:t>
            </a:r>
          </a:p>
          <a:p>
            <a:pPr lvl="3">
              <a:defRPr/>
            </a:pPr>
            <a:r>
              <a:rPr lang="it-IT"/>
              <a:t>Quarto livello</a:t>
            </a:r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9441D41-1830-47AC-823D-1662F0619F61}" type="datetime1">
              <a:rPr lang="it-IT" smtClean="0"/>
              <a:t>22/04/2024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33541EB-DA07-A94F-B10C-D8FF07004C6B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olo verticale e tes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 bwMode="auto">
          <a:xfrm>
            <a:off x="8839200" y="274643"/>
            <a:ext cx="2743200" cy="5851525"/>
          </a:xfrm>
        </p:spPr>
        <p:txBody>
          <a:bodyPr vert="eaVert"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 bwMode="auto">
          <a:xfrm>
            <a:off x="609600" y="274643"/>
            <a:ext cx="8026400" cy="5851525"/>
          </a:xfrm>
        </p:spPr>
        <p:txBody>
          <a:bodyPr vert="eaVert"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</a:p>
          <a:p>
            <a:pPr lvl="1">
              <a:defRPr/>
            </a:pPr>
            <a:r>
              <a:rPr lang="it-IT"/>
              <a:t>Secondo livello</a:t>
            </a:r>
          </a:p>
          <a:p>
            <a:pPr lvl="2">
              <a:defRPr/>
            </a:pPr>
            <a:r>
              <a:rPr lang="it-IT"/>
              <a:t>Terzo livello</a:t>
            </a:r>
          </a:p>
          <a:p>
            <a:pPr lvl="3">
              <a:defRPr/>
            </a:pPr>
            <a:r>
              <a:rPr lang="it-IT"/>
              <a:t>Quarto livello</a:t>
            </a:r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8632EE-97BA-4FB7-8F5F-12798C21C6EE}" type="datetime1">
              <a:rPr lang="it-IT" smtClean="0"/>
              <a:t>22/04/2024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33541EB-DA07-A94F-B10C-D8FF07004C6B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olo e contenu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</a:p>
          <a:p>
            <a:pPr lvl="1">
              <a:defRPr/>
            </a:pPr>
            <a:r>
              <a:rPr lang="it-IT"/>
              <a:t>Secondo livello</a:t>
            </a:r>
          </a:p>
          <a:p>
            <a:pPr lvl="2">
              <a:defRPr/>
            </a:pPr>
            <a:r>
              <a:rPr lang="it-IT"/>
              <a:t>Terzo livello</a:t>
            </a:r>
          </a:p>
          <a:p>
            <a:pPr lvl="3">
              <a:defRPr/>
            </a:pPr>
            <a:r>
              <a:rPr lang="it-IT"/>
              <a:t>Quarto livello</a:t>
            </a:r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34BA07B-A99C-4A44-85B6-DB072F2CA6A8}" type="datetime1">
              <a:rPr lang="it-IT" smtClean="0"/>
              <a:t>22/04/2024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33541EB-DA07-A94F-B10C-D8FF07004C6B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Intestazione sezio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89D2688-D55E-4D12-ABB6-23271C6B3D4B}" type="datetime1">
              <a:rPr lang="it-IT" smtClean="0"/>
              <a:t>22/04/2024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33541EB-DA07-A94F-B10C-D8FF07004C6B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Contenuto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 bwMode="auto">
          <a:xfrm>
            <a:off x="609600" y="1600205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</a:p>
          <a:p>
            <a:pPr lvl="1">
              <a:defRPr/>
            </a:pPr>
            <a:r>
              <a:rPr lang="it-IT"/>
              <a:t>Secondo livello</a:t>
            </a:r>
          </a:p>
          <a:p>
            <a:pPr lvl="2">
              <a:defRPr/>
            </a:pPr>
            <a:r>
              <a:rPr lang="it-IT"/>
              <a:t>Terzo livello</a:t>
            </a:r>
          </a:p>
          <a:p>
            <a:pPr lvl="3">
              <a:defRPr/>
            </a:pPr>
            <a:r>
              <a:rPr lang="it-IT"/>
              <a:t>Quarto livello</a:t>
            </a:r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 bwMode="auto">
          <a:xfrm>
            <a:off x="6197600" y="1600205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</a:p>
          <a:p>
            <a:pPr lvl="1">
              <a:defRPr/>
            </a:pPr>
            <a:r>
              <a:rPr lang="it-IT"/>
              <a:t>Secondo livello</a:t>
            </a:r>
          </a:p>
          <a:p>
            <a:pPr lvl="2">
              <a:defRPr/>
            </a:pPr>
            <a:r>
              <a:rPr lang="it-IT"/>
              <a:t>Terzo livello</a:t>
            </a:r>
          </a:p>
          <a:p>
            <a:pPr lvl="3">
              <a:defRPr/>
            </a:pPr>
            <a:r>
              <a:rPr lang="it-IT"/>
              <a:t>Quarto livello</a:t>
            </a:r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8637DD-2A79-454C-BC38-629B84468D16}" type="datetime1">
              <a:rPr lang="it-IT" smtClean="0"/>
              <a:t>22/04/2024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33541EB-DA07-A94F-B10C-D8FF07004C6B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nfron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 bwMode="auto"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</a:p>
          <a:p>
            <a:pPr lvl="1">
              <a:defRPr/>
            </a:pPr>
            <a:r>
              <a:rPr lang="it-IT"/>
              <a:t>Secondo livello</a:t>
            </a:r>
          </a:p>
          <a:p>
            <a:pPr lvl="2">
              <a:defRPr/>
            </a:pPr>
            <a:r>
              <a:rPr lang="it-IT"/>
              <a:t>Terzo livello</a:t>
            </a:r>
          </a:p>
          <a:p>
            <a:pPr lvl="3">
              <a:defRPr/>
            </a:pPr>
            <a:r>
              <a:rPr lang="it-IT"/>
              <a:t>Quarto livello</a:t>
            </a:r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 bwMode="auto"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 bwMode="auto"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</a:p>
          <a:p>
            <a:pPr lvl="1">
              <a:defRPr/>
            </a:pPr>
            <a:r>
              <a:rPr lang="it-IT"/>
              <a:t>Secondo livello</a:t>
            </a:r>
          </a:p>
          <a:p>
            <a:pPr lvl="2">
              <a:defRPr/>
            </a:pPr>
            <a:r>
              <a:rPr lang="it-IT"/>
              <a:t>Terzo livello</a:t>
            </a:r>
          </a:p>
          <a:p>
            <a:pPr lvl="3">
              <a:defRPr/>
            </a:pPr>
            <a:r>
              <a:rPr lang="it-IT"/>
              <a:t>Quarto livello</a:t>
            </a:r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40E9E07-B930-45EA-8E34-961321AA2769}" type="datetime1">
              <a:rPr lang="it-IT" smtClean="0"/>
              <a:t>22/04/2024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33541EB-DA07-A94F-B10C-D8FF07004C6B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Solo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ACB141-C1C2-464C-A912-43219ED23A41}" type="datetime1">
              <a:rPr lang="it-IT" smtClean="0"/>
              <a:t>22/04/2024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33541EB-DA07-A94F-B10C-D8FF07004C6B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u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6F540C-3F33-427B-B683-E681E1E35E48}" type="datetime1">
              <a:rPr lang="it-IT" smtClean="0"/>
              <a:t>22/04/2024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33541EB-DA07-A94F-B10C-D8FF07004C6B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to con didascal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 bwMode="auto">
          <a:xfrm>
            <a:off x="4766733" y="27305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</a:p>
          <a:p>
            <a:pPr lvl="1">
              <a:defRPr/>
            </a:pPr>
            <a:r>
              <a:rPr lang="it-IT"/>
              <a:t>Secondo livello</a:t>
            </a:r>
          </a:p>
          <a:p>
            <a:pPr lvl="2">
              <a:defRPr/>
            </a:pPr>
            <a:r>
              <a:rPr lang="it-IT"/>
              <a:t>Terzo livello</a:t>
            </a:r>
          </a:p>
          <a:p>
            <a:pPr lvl="3">
              <a:defRPr/>
            </a:pPr>
            <a:r>
              <a:rPr lang="it-IT"/>
              <a:t>Quarto livello</a:t>
            </a:r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auto"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4668F56-B06F-456D-9750-E98ADCF1E381}" type="datetime1">
              <a:rPr lang="it-IT" smtClean="0"/>
              <a:t>22/04/2024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33541EB-DA07-A94F-B10C-D8FF07004C6B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magine con didascal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 bwMode="auto"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39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7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pPr>
              <a:defRPr/>
            </a:pPr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auto"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7C8836-72A3-42BB-82F7-0EA68E5791E6}" type="datetime1">
              <a:rPr lang="it-IT" smtClean="0"/>
              <a:t>22/04/2024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33541EB-DA07-A94F-B10C-D8FF07004C6B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it-IT"/>
              <a:t>Fare clic per modificare stile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8A0C13-23DF-4D48-AAA3-60AAC9FF3226}" type="datetime1">
              <a:rPr lang="it-IT" smtClean="0"/>
              <a:t>22/04/2024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3541EB-DA07-A94F-B10C-D8FF07004C6B}" type="slidenum">
              <a:rPr lang="it-IT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51" r:id="rId3"/>
    <p:sldLayoutId id="2147483652" r:id="rId4"/>
    <p:sldLayoutId id="2147483653" r:id="rId5"/>
    <p:sldLayoutId id="2147483654" r:id="rId6"/>
    <p:sldLayoutId id="2147483672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609570" eaLnBrk="1" hangingPunct="1">
        <a:spcBef>
          <a:spcPts val="0"/>
        </a:spcBef>
        <a:buNone/>
        <a:defRPr sz="5867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5" indent="-457175" algn="l" defTabSz="609570" eaLnBrk="1" hangingPunct="1">
        <a:spcBef>
          <a:spcPts val="0"/>
        </a:spcBef>
        <a:buFont typeface="Arial"/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51" indent="-380982" algn="l" defTabSz="609570" eaLnBrk="1" hangingPunct="1">
        <a:spcBef>
          <a:spcPts val="0"/>
        </a:spcBef>
        <a:buFont typeface="Arial"/>
        <a:buChar char="–"/>
        <a:defRPr sz="3733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609570" eaLnBrk="1" hangingPunct="1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eaLnBrk="1" hangingPunct="1">
        <a:spcBef>
          <a:spcPts val="0"/>
        </a:spcBef>
        <a:buFont typeface="Arial"/>
        <a:buChar char="–"/>
        <a:defRPr sz="2667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609570" eaLnBrk="1" hangingPunct="1">
        <a:spcBef>
          <a:spcPts val="0"/>
        </a:spcBef>
        <a:buFont typeface="Arial"/>
        <a:buChar char="»"/>
        <a:defRPr sz="2667">
          <a:solidFill>
            <a:schemeClr val="tx1"/>
          </a:solidFill>
          <a:latin typeface="+mn-lt"/>
          <a:ea typeface="+mn-ea"/>
          <a:cs typeface="+mn-cs"/>
        </a:defRPr>
      </a:lvl5pPr>
      <a:lvl6pPr marL="3352631" indent="-304784" algn="l" defTabSz="609570" eaLnBrk="1" hangingPunct="1">
        <a:spcBef>
          <a:spcPts val="0"/>
        </a:spcBef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eaLnBrk="1" hangingPunct="1">
        <a:spcBef>
          <a:spcPts val="0"/>
        </a:spcBef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609570" eaLnBrk="1" hangingPunct="1">
        <a:spcBef>
          <a:spcPts val="0"/>
        </a:spcBef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eaLnBrk="1" hangingPunct="1">
        <a:spcBef>
          <a:spcPts val="0"/>
        </a:spcBef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095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6095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6095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6.png"/><Relationship Id="rId2" Type="http://schemas.microsoft.com/office/2007/relationships/media" Target="../media/media16.m4a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7.m4a"/><Relationship Id="rId7" Type="http://schemas.openxmlformats.org/officeDocument/2006/relationships/image" Target="../media/image14.png"/><Relationship Id="rId2" Type="http://schemas.microsoft.com/office/2007/relationships/media" Target="../media/media17.m4a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6.png"/><Relationship Id="rId2" Type="http://schemas.microsoft.com/office/2007/relationships/media" Target="../media/media18.m4a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6.png"/><Relationship Id="rId2" Type="http://schemas.microsoft.com/office/2007/relationships/media" Target="../media/media19.m4a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6.png"/><Relationship Id="rId2" Type="http://schemas.microsoft.com/office/2007/relationships/media" Target="../media/media20.m4a"/><Relationship Id="rId1" Type="http://schemas.openxmlformats.org/officeDocument/2006/relationships/tags" Target="../tags/tag13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6.png"/><Relationship Id="rId2" Type="http://schemas.microsoft.com/office/2007/relationships/media" Target="../media/media21.m4a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6.png"/><Relationship Id="rId2" Type="http://schemas.microsoft.com/office/2007/relationships/media" Target="../media/media22.m4a"/><Relationship Id="rId1" Type="http://schemas.openxmlformats.org/officeDocument/2006/relationships/tags" Target="../tags/tag15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6.png"/><Relationship Id="rId2" Type="http://schemas.microsoft.com/office/2007/relationships/media" Target="../media/media23.m4a"/><Relationship Id="rId1" Type="http://schemas.openxmlformats.org/officeDocument/2006/relationships/tags" Target="../tags/tag16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6.png"/><Relationship Id="rId2" Type="http://schemas.microsoft.com/office/2007/relationships/media" Target="../media/media24.m4a"/><Relationship Id="rId1" Type="http://schemas.openxmlformats.org/officeDocument/2006/relationships/tags" Target="../tags/tag17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6.png"/><Relationship Id="rId2" Type="http://schemas.microsoft.com/office/2007/relationships/media" Target="../media/media25.m4a"/><Relationship Id="rId1" Type="http://schemas.openxmlformats.org/officeDocument/2006/relationships/tags" Target="../tags/tag18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6.png"/><Relationship Id="rId2" Type="http://schemas.microsoft.com/office/2007/relationships/media" Target="../media/media26.m4a"/><Relationship Id="rId1" Type="http://schemas.openxmlformats.org/officeDocument/2006/relationships/tags" Target="../tags/tag19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audio" Target="../media/media29.m4a"/><Relationship Id="rId16" Type="http://schemas.openxmlformats.org/officeDocument/2006/relationships/image" Target="../media/image31.png"/><Relationship Id="rId20" Type="http://schemas.openxmlformats.org/officeDocument/2006/relationships/image" Target="../media/image6.png"/><Relationship Id="rId1" Type="http://schemas.microsoft.com/office/2007/relationships/media" Target="../media/media29.m4a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 bwMode="auto">
          <a:xfrm>
            <a:off x="399131" y="343647"/>
            <a:ext cx="11262564" cy="1718911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it-IT" sz="11200" b="1" dirty="0">
                <a:solidFill>
                  <a:srgbClr val="5D7A63"/>
                </a:solidFill>
              </a:rPr>
              <a:t>GeoSciences IR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 bwMode="auto">
          <a:xfrm>
            <a:off x="178607" y="6022629"/>
            <a:ext cx="4309931" cy="771671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it-IT" sz="3200" dirty="0">
                <a:solidFill>
                  <a:srgbClr val="5D7A63"/>
                </a:solidFill>
                <a:latin typeface="+mn-lt"/>
              </a:rPr>
              <a:t>https://</a:t>
            </a:r>
            <a:r>
              <a:rPr lang="it-IT" sz="3200" dirty="0" err="1">
                <a:solidFill>
                  <a:srgbClr val="5D7A63"/>
                </a:solidFill>
                <a:latin typeface="+mn-lt"/>
              </a:rPr>
              <a:t>geosciences-ir.it</a:t>
            </a:r>
            <a:endParaRPr sz="3200" dirty="0">
              <a:solidFill>
                <a:srgbClr val="5D7A63"/>
              </a:solidFill>
              <a:latin typeface="+mn-lt"/>
            </a:endParaRPr>
          </a:p>
        </p:txBody>
      </p:sp>
      <p:sp>
        <p:nvSpPr>
          <p:cNvPr id="8" name="Sottotitolo 2"/>
          <p:cNvSpPr txBox="1"/>
          <p:nvPr/>
        </p:nvSpPr>
        <p:spPr bwMode="auto">
          <a:xfrm>
            <a:off x="4655840" y="2780928"/>
            <a:ext cx="7261543" cy="172819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457189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457189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457189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457189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457189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457189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457189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US" b="1" kern="100" dirty="0" err="1">
                <a:solidFill>
                  <a:srgbClr val="B2980D"/>
                </a:solidFill>
                <a:latin typeface="+mj-ea"/>
                <a:ea typeface="+mj-ea"/>
                <a:cs typeface="Times New Roman" panose="02020603050405020304" pitchFamily="18" charset="0"/>
              </a:rPr>
              <a:t>Scheda</a:t>
            </a:r>
            <a:r>
              <a:rPr lang="en-US" b="1" kern="100" dirty="0">
                <a:solidFill>
                  <a:srgbClr val="B2980D"/>
                </a:solidFill>
                <a:latin typeface="+mj-ea"/>
                <a:ea typeface="+mj-ea"/>
                <a:cs typeface="Times New Roman" panose="02020603050405020304" pitchFamily="18" charset="0"/>
              </a:rPr>
              <a:t> di rilievo </a:t>
            </a:r>
            <a:r>
              <a:rPr lang="en-US" b="1" kern="100" dirty="0" err="1">
                <a:solidFill>
                  <a:srgbClr val="B2980D"/>
                </a:solidFill>
                <a:latin typeface="+mj-ea"/>
                <a:ea typeface="+mj-ea"/>
                <a:cs typeface="Times New Roman" panose="02020603050405020304" pitchFamily="18" charset="0"/>
              </a:rPr>
              <a:t>dei</a:t>
            </a:r>
            <a:r>
              <a:rPr lang="en-US" b="1" kern="100" dirty="0">
                <a:solidFill>
                  <a:srgbClr val="B2980D"/>
                </a:solidFill>
                <a:latin typeface="+mj-ea"/>
                <a:ea typeface="+mj-ea"/>
                <a:cs typeface="Times New Roman" panose="02020603050405020304" pitchFamily="18" charset="0"/>
              </a:rPr>
              <a:t> sinkhole </a:t>
            </a:r>
            <a:r>
              <a:rPr lang="en-US" b="1" kern="100" dirty="0" err="1">
                <a:solidFill>
                  <a:srgbClr val="B2980D"/>
                </a:solidFill>
                <a:latin typeface="+mj-ea"/>
                <a:ea typeface="+mj-ea"/>
                <a:cs typeface="Times New Roman" panose="02020603050405020304" pitchFamily="18" charset="0"/>
              </a:rPr>
              <a:t>naturali</a:t>
            </a:r>
            <a:r>
              <a:rPr lang="en-US" b="1" kern="100" dirty="0">
                <a:solidFill>
                  <a:srgbClr val="B2980D"/>
                </a:solidFill>
                <a:latin typeface="+mj-ea"/>
                <a:ea typeface="+mj-ea"/>
                <a:cs typeface="Times New Roman" panose="02020603050405020304" pitchFamily="18" charset="0"/>
              </a:rPr>
              <a:t> ed </a:t>
            </a:r>
            <a:r>
              <a:rPr lang="en-US" b="1" kern="100" dirty="0" err="1">
                <a:solidFill>
                  <a:srgbClr val="B2980D"/>
                </a:solidFill>
                <a:latin typeface="+mj-ea"/>
                <a:ea typeface="+mj-ea"/>
                <a:cs typeface="Times New Roman" panose="02020603050405020304" pitchFamily="18" charset="0"/>
              </a:rPr>
              <a:t>antropogenici</a:t>
            </a:r>
            <a:r>
              <a:rPr lang="en-US" b="1" kern="100" dirty="0">
                <a:solidFill>
                  <a:srgbClr val="B2980D"/>
                </a:solidFill>
                <a:latin typeface="+mj-ea"/>
                <a:ea typeface="+mj-ea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US" b="1" kern="100" dirty="0">
                <a:solidFill>
                  <a:srgbClr val="B2980D"/>
                </a:solidFill>
                <a:latin typeface="+mj-ea"/>
                <a:ea typeface="+mj-ea"/>
                <a:cs typeface="Times New Roman" panose="02020603050405020304" pitchFamily="18" charset="0"/>
              </a:rPr>
              <a:t>breve </a:t>
            </a:r>
            <a:r>
              <a:rPr lang="en-US" b="1" kern="100" dirty="0" err="1">
                <a:solidFill>
                  <a:srgbClr val="B2980D"/>
                </a:solidFill>
                <a:latin typeface="+mj-ea"/>
                <a:ea typeface="+mj-ea"/>
                <a:cs typeface="Times New Roman" panose="02020603050405020304" pitchFamily="18" charset="0"/>
              </a:rPr>
              <a:t>guida</a:t>
            </a:r>
            <a:r>
              <a:rPr lang="en-US" b="1" kern="100" dirty="0">
                <a:solidFill>
                  <a:srgbClr val="B2980D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solidFill>
                  <a:srgbClr val="B2980D"/>
                </a:solidFill>
                <a:latin typeface="+mj-ea"/>
                <a:ea typeface="+mj-ea"/>
                <a:cs typeface="Times New Roman" panose="02020603050405020304" pitchFamily="18" charset="0"/>
              </a:rPr>
              <a:t>alla</a:t>
            </a:r>
            <a:r>
              <a:rPr lang="en-US" b="1" kern="100" dirty="0">
                <a:solidFill>
                  <a:srgbClr val="B2980D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solidFill>
                  <a:srgbClr val="B2980D"/>
                </a:solidFill>
                <a:latin typeface="+mj-ea"/>
                <a:ea typeface="+mj-ea"/>
                <a:cs typeface="Times New Roman" panose="02020603050405020304" pitchFamily="18" charset="0"/>
              </a:rPr>
              <a:t>sua</a:t>
            </a:r>
            <a:r>
              <a:rPr lang="en-US" b="1" kern="100" dirty="0">
                <a:solidFill>
                  <a:srgbClr val="B2980D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solidFill>
                  <a:srgbClr val="B2980D"/>
                </a:solidFill>
                <a:latin typeface="+mj-ea"/>
                <a:ea typeface="+mj-ea"/>
                <a:cs typeface="Times New Roman" panose="02020603050405020304" pitchFamily="18" charset="0"/>
              </a:rPr>
              <a:t>compilazione</a:t>
            </a:r>
            <a:endParaRPr lang="en-US" b="1" kern="100" dirty="0">
              <a:solidFill>
                <a:srgbClr val="B2980D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67"/>
              </a:spcAft>
            </a:pPr>
            <a:endParaRPr lang="it-IT" kern="100" dirty="0">
              <a:solidFill>
                <a:srgbClr val="B2980D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simbolo, cerchio, Elementi grafici, logo&#10;&#10;Descrizione generata automaticamente">
            <a:extLst>
              <a:ext uri="{FF2B5EF4-FFF2-40B4-BE49-F238E27FC236}">
                <a16:creationId xmlns:a16="http://schemas.microsoft.com/office/drawing/2014/main" id="{6789ABC6-4ED5-B459-7A3A-CC07BB366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715" y="1909328"/>
            <a:ext cx="3721248" cy="374556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6C2BDF-683C-BCF1-715E-3C0D6A4A634C}"/>
              </a:ext>
            </a:extLst>
          </p:cNvPr>
          <p:cNvSpPr txBox="1"/>
          <p:nvPr/>
        </p:nvSpPr>
        <p:spPr>
          <a:xfrm>
            <a:off x="1872343" y="598715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32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CFAFBD3-D642-DB3E-EB77-1C371FF42DF9}"/>
              </a:ext>
            </a:extLst>
          </p:cNvPr>
          <p:cNvSpPr txBox="1"/>
          <p:nvPr/>
        </p:nvSpPr>
        <p:spPr>
          <a:xfrm>
            <a:off x="1861458" y="402773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3200" dirty="0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1D0E8B4C-9799-DF8F-E709-18421C066697}"/>
              </a:ext>
            </a:extLst>
          </p:cNvPr>
          <p:cNvGrpSpPr>
            <a:grpSpLocks noChangeAspect="1"/>
          </p:cNvGrpSpPr>
          <p:nvPr/>
        </p:nvGrpSpPr>
        <p:grpSpPr>
          <a:xfrm>
            <a:off x="5360085" y="5879516"/>
            <a:ext cx="5853051" cy="896188"/>
            <a:chOff x="4221545" y="4536347"/>
            <a:chExt cx="3526768" cy="540000"/>
          </a:xfrm>
        </p:grpSpPr>
        <p:pic>
          <p:nvPicPr>
            <p:cNvPr id="16" name="Immagine 15" descr="Immagine che contiene Carattere, testo, schermata, Blu elettrico&#10;&#10;Descrizione generata automaticamente">
              <a:extLst>
                <a:ext uri="{FF2B5EF4-FFF2-40B4-BE49-F238E27FC236}">
                  <a16:creationId xmlns:a16="http://schemas.microsoft.com/office/drawing/2014/main" id="{676DF73E-0D01-3E06-131C-05584525D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21545" y="4646451"/>
              <a:ext cx="1383207" cy="331910"/>
            </a:xfrm>
            <a:prstGeom prst="rect">
              <a:avLst/>
            </a:prstGeom>
          </p:spPr>
        </p:pic>
        <p:pic>
          <p:nvPicPr>
            <p:cNvPr id="18" name="Immagine 17" descr="Immagine che contiene testo, Elementi grafici, logo, grafica&#10;&#10;Descrizione generata automaticamente">
              <a:extLst>
                <a:ext uri="{FF2B5EF4-FFF2-40B4-BE49-F238E27FC236}">
                  <a16:creationId xmlns:a16="http://schemas.microsoft.com/office/drawing/2014/main" id="{6E724D7C-5F6E-1EFF-066E-7F2B9251A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57610" y="4536347"/>
              <a:ext cx="540000" cy="540000"/>
            </a:xfrm>
            <a:prstGeom prst="rect">
              <a:avLst/>
            </a:prstGeom>
          </p:spPr>
        </p:pic>
        <p:pic>
          <p:nvPicPr>
            <p:cNvPr id="20" name="Immagine 19" descr="Immagine che contiene Elementi grafici, grafica, schermata, Policromia&#10;&#10;Descrizione generata automaticamente">
              <a:extLst>
                <a:ext uri="{FF2B5EF4-FFF2-40B4-BE49-F238E27FC236}">
                  <a16:creationId xmlns:a16="http://schemas.microsoft.com/office/drawing/2014/main" id="{8BB24A34-6A8B-E1BB-4F0A-C999D158D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19513" y="4626347"/>
              <a:ext cx="1228800" cy="360000"/>
            </a:xfrm>
            <a:prstGeom prst="rect">
              <a:avLst/>
            </a:prstGeom>
          </p:spPr>
        </p:pic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135C349-8D1B-9420-33EA-4FC2B8E0598D}"/>
              </a:ext>
            </a:extLst>
          </p:cNvPr>
          <p:cNvSpPr txBox="1"/>
          <p:nvPr/>
        </p:nvSpPr>
        <p:spPr bwMode="auto">
          <a:xfrm>
            <a:off x="11661695" y="7156527"/>
            <a:ext cx="634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14BF5F78-E689-55A4-CE71-E5CD1B7AA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8" name="Segnaposto numero diapositiva 27">
            <a:extLst>
              <a:ext uri="{FF2B5EF4-FFF2-40B4-BE49-F238E27FC236}">
                <a16:creationId xmlns:a16="http://schemas.microsoft.com/office/drawing/2014/main" id="{5B8241DC-8772-2864-185A-D227B8D19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466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8"/>
    </mc:Choice>
    <mc:Fallback xmlns="">
      <p:transition spd="slow" advTm="14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6EE93C-5EBD-B8DB-B2E4-0708B1B5A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548680"/>
            <a:ext cx="10972800" cy="1143000"/>
          </a:xfrm>
        </p:spPr>
        <p:txBody>
          <a:bodyPr/>
          <a:lstStyle/>
          <a:p>
            <a:pPr defTabSz="609585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cs typeface="Calibri"/>
              </a:rPr>
              <a:t>Classificazione: </a:t>
            </a:r>
            <a:r>
              <a:rPr lang="it-IT" sz="2800" b="1" dirty="0" err="1">
                <a:solidFill>
                  <a:srgbClr val="57725D"/>
                </a:solidFill>
                <a:latin typeface="+mj-ea"/>
                <a:cs typeface="Calibri"/>
              </a:rPr>
              <a:t>sinkholes</a:t>
            </a:r>
            <a:r>
              <a:rPr lang="it-IT" sz="2800" b="1" dirty="0">
                <a:solidFill>
                  <a:srgbClr val="57725D"/>
                </a:solidFill>
                <a:latin typeface="+mj-ea"/>
                <a:cs typeface="Calibri"/>
              </a:rPr>
              <a:t> naturali o antropogenici</a:t>
            </a:r>
          </a:p>
        </p:txBody>
      </p:sp>
      <p:pic>
        <p:nvPicPr>
          <p:cNvPr id="7" name="Segnaposto contenuto 6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B9E8DE0A-E806-112D-3CB3-9F58E07A8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b="17777"/>
          <a:stretch/>
        </p:blipFill>
        <p:spPr>
          <a:xfrm>
            <a:off x="29564" y="1556793"/>
            <a:ext cx="8119046" cy="5301208"/>
          </a:xfr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BF2618-D38E-7CFC-6DF7-BFF32A39D412}"/>
              </a:ext>
            </a:extLst>
          </p:cNvPr>
          <p:cNvSpPr txBox="1"/>
          <p:nvPr/>
        </p:nvSpPr>
        <p:spPr>
          <a:xfrm>
            <a:off x="7762824" y="2132856"/>
            <a:ext cx="4320480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200" dirty="0"/>
              <a:t>Si chiede al compilatore di scegliere dapprima la tipologia di sinkhole in generale (</a:t>
            </a:r>
            <a:r>
              <a:rPr lang="it-IT" sz="2200" b="1" dirty="0"/>
              <a:t>naturale o antropogenico</a:t>
            </a:r>
            <a:r>
              <a:rPr lang="it-IT" sz="2200" dirty="0"/>
              <a:t>)  e poi di specificarne, se possibile, la tipologia.</a:t>
            </a:r>
          </a:p>
          <a:p>
            <a:pPr algn="just"/>
            <a:endParaRPr lang="it-IT" sz="2200" dirty="0"/>
          </a:p>
        </p:txBody>
      </p:sp>
      <p:pic>
        <p:nvPicPr>
          <p:cNvPr id="10" name="Segnaposto contenuto 6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F375BDC9-0515-8F95-3CE7-2EF1F2DD4F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58" b="17777"/>
          <a:stretch/>
        </p:blipFill>
        <p:spPr bwMode="auto">
          <a:xfrm>
            <a:off x="241174" y="1484784"/>
            <a:ext cx="7521650" cy="5301208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7F843FE7-0A57-C005-EA09-336F8133CF1F}"/>
              </a:ext>
            </a:extLst>
          </p:cNvPr>
          <p:cNvSpPr/>
          <p:nvPr/>
        </p:nvSpPr>
        <p:spPr bwMode="auto">
          <a:xfrm>
            <a:off x="2207568" y="2204864"/>
            <a:ext cx="1368152" cy="422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C9087BEB-582D-FF15-D2E3-422090C7D4AA}"/>
              </a:ext>
            </a:extLst>
          </p:cNvPr>
          <p:cNvSpPr/>
          <p:nvPr/>
        </p:nvSpPr>
        <p:spPr bwMode="auto">
          <a:xfrm>
            <a:off x="5591944" y="2194786"/>
            <a:ext cx="1800200" cy="422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571347BB-669B-04AA-6FA8-BB519C716F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2" name="Segnaposto numero diapositiva 21">
            <a:extLst>
              <a:ext uri="{FF2B5EF4-FFF2-40B4-BE49-F238E27FC236}">
                <a16:creationId xmlns:a16="http://schemas.microsoft.com/office/drawing/2014/main" id="{118AFB79-775B-A9DA-49F1-B9B24CAE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t>10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36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1"/>
    </mc:Choice>
    <mc:Fallback xmlns="">
      <p:transition spd="slow" advTm="22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1DB11A1F-6894-2E50-8C28-1EC67041C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5461" r="68354" b="19629"/>
          <a:stretch/>
        </p:blipFill>
        <p:spPr>
          <a:xfrm>
            <a:off x="623392" y="1412776"/>
            <a:ext cx="3647728" cy="5376839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C894F38-FE0F-1277-7446-7BF30A82D18B}"/>
              </a:ext>
            </a:extLst>
          </p:cNvPr>
          <p:cNvSpPr txBox="1"/>
          <p:nvPr/>
        </p:nvSpPr>
        <p:spPr>
          <a:xfrm>
            <a:off x="4871864" y="1916832"/>
            <a:ext cx="61926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La prima tipologia di </a:t>
            </a:r>
            <a:r>
              <a:rPr lang="it-IT" dirty="0" err="1"/>
              <a:t>sinkhole</a:t>
            </a:r>
            <a:r>
              <a:rPr lang="it-IT" dirty="0"/>
              <a:t> naturali sono i fenomeni connessi strettamente al carsismo. Si chiede pertanto al compilatore di scegliere quale sia il meccanismo preponderante se il </a:t>
            </a:r>
            <a:r>
              <a:rPr lang="it-IT" b="1" dirty="0"/>
              <a:t>collasso</a:t>
            </a:r>
            <a:r>
              <a:rPr lang="it-IT" dirty="0"/>
              <a:t>, la </a:t>
            </a:r>
            <a:r>
              <a:rPr lang="it-IT" b="1" dirty="0"/>
              <a:t>dissoluzione</a:t>
            </a:r>
            <a:r>
              <a:rPr lang="it-IT" dirty="0"/>
              <a:t> o la </a:t>
            </a:r>
            <a:r>
              <a:rPr lang="it-IT" b="1" dirty="0"/>
              <a:t>subsidenza</a:t>
            </a:r>
            <a:r>
              <a:rPr lang="it-IT" dirty="0"/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C34E217-B0EF-DAAC-47D6-FA51C285E28B}"/>
              </a:ext>
            </a:extLst>
          </p:cNvPr>
          <p:cNvSpPr txBox="1"/>
          <p:nvPr/>
        </p:nvSpPr>
        <p:spPr>
          <a:xfrm>
            <a:off x="1369308" y="821667"/>
            <a:ext cx="10658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57725D"/>
                </a:solidFill>
                <a:latin typeface="+mj-ea"/>
                <a:cs typeface="Calibri"/>
              </a:rPr>
              <a:t>Classificazione: </a:t>
            </a:r>
            <a:r>
              <a:rPr lang="it-IT" sz="2800" b="1" dirty="0" err="1">
                <a:solidFill>
                  <a:srgbClr val="57725D"/>
                </a:solidFill>
                <a:latin typeface="+mj-ea"/>
                <a:ea typeface="+mj-ea"/>
                <a:cs typeface="Calibri"/>
              </a:rPr>
              <a:t>sinkholes</a:t>
            </a: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</a:rPr>
              <a:t> connessi strettamente al carsismo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C63B06CA-5BE6-F840-9D3B-69860442DFD3}"/>
              </a:ext>
            </a:extLst>
          </p:cNvPr>
          <p:cNvSpPr/>
          <p:nvPr/>
        </p:nvSpPr>
        <p:spPr bwMode="auto">
          <a:xfrm>
            <a:off x="775605" y="3212976"/>
            <a:ext cx="504056" cy="11521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827CF8B3-BC63-5BCC-36A5-881529762190}"/>
              </a:ext>
            </a:extLst>
          </p:cNvPr>
          <p:cNvSpPr/>
          <p:nvPr/>
        </p:nvSpPr>
        <p:spPr bwMode="auto">
          <a:xfrm>
            <a:off x="767408" y="5301208"/>
            <a:ext cx="504056" cy="11521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F55D0623-D625-448E-14C8-73BE174DA2DA}"/>
              </a:ext>
            </a:extLst>
          </p:cNvPr>
          <p:cNvSpPr/>
          <p:nvPr/>
        </p:nvSpPr>
        <p:spPr bwMode="auto">
          <a:xfrm>
            <a:off x="2447256" y="3238744"/>
            <a:ext cx="504056" cy="11521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F08F8AF-DB66-C07A-0C2E-041F72F683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E4291C45-3FA4-516A-28F6-ED2C66763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t>11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77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1"/>
    </mc:Choice>
    <mc:Fallback xmlns="">
      <p:transition spd="slow" advTm="20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3EBF38-3455-6A0C-6A32-53997C23A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682040"/>
            <a:ext cx="10972800" cy="658728"/>
          </a:xfrm>
        </p:spPr>
        <p:txBody>
          <a:bodyPr/>
          <a:lstStyle/>
          <a:p>
            <a:pPr defTabSz="609585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cs typeface="Calibri"/>
              </a:rPr>
              <a:t>Classificazione: </a:t>
            </a:r>
            <a:r>
              <a:rPr lang="it-IT" sz="2800" b="1" dirty="0" err="1">
                <a:solidFill>
                  <a:srgbClr val="57725D"/>
                </a:solidFill>
                <a:latin typeface="+mj-ea"/>
                <a:cs typeface="Calibri"/>
              </a:rPr>
              <a:t>sinkholes</a:t>
            </a:r>
            <a:r>
              <a:rPr lang="it-IT" sz="2800" b="1" dirty="0">
                <a:solidFill>
                  <a:srgbClr val="57725D"/>
                </a:solidFill>
                <a:latin typeface="+mj-ea"/>
                <a:cs typeface="Calibri"/>
              </a:rPr>
              <a:t> per </a:t>
            </a:r>
            <a:r>
              <a:rPr lang="it-IT" sz="2800" b="1" dirty="0" err="1">
                <a:solidFill>
                  <a:srgbClr val="57725D"/>
                </a:solidFill>
                <a:latin typeface="+mj-ea"/>
                <a:cs typeface="Calibri"/>
              </a:rPr>
              <a:t>suffosione</a:t>
            </a:r>
            <a:r>
              <a:rPr lang="it-IT" sz="2800" b="1" dirty="0">
                <a:solidFill>
                  <a:srgbClr val="57725D"/>
                </a:solidFill>
                <a:latin typeface="+mj-ea"/>
                <a:cs typeface="Calibri"/>
              </a:rPr>
              <a:t> o </a:t>
            </a:r>
            <a:r>
              <a:rPr lang="it-IT" sz="2800" b="1" dirty="0" err="1">
                <a:solidFill>
                  <a:srgbClr val="57725D"/>
                </a:solidFill>
                <a:latin typeface="+mj-ea"/>
                <a:cs typeface="Calibri"/>
              </a:rPr>
              <a:t>piping</a:t>
            </a:r>
            <a:endParaRPr lang="it-IT" sz="2800" b="1" dirty="0">
              <a:solidFill>
                <a:srgbClr val="57725D"/>
              </a:solidFill>
              <a:latin typeface="+mj-ea"/>
              <a:cs typeface="Calibri"/>
            </a:endParaRPr>
          </a:p>
        </p:txBody>
      </p:sp>
      <p:pic>
        <p:nvPicPr>
          <p:cNvPr id="5" name="Segnaposto contenuto 4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D4E88D39-6C24-A002-8462-C0A166340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1776" t="16097" r="54327" b="39064"/>
          <a:stretch/>
        </p:blipFill>
        <p:spPr>
          <a:xfrm>
            <a:off x="623392" y="1196752"/>
            <a:ext cx="2232248" cy="558516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5C51FD-9C86-9771-32C9-263E120798B8}"/>
              </a:ext>
            </a:extLst>
          </p:cNvPr>
          <p:cNvSpPr txBox="1"/>
          <p:nvPr/>
        </p:nvSpPr>
        <p:spPr>
          <a:xfrm>
            <a:off x="3431704" y="1700808"/>
            <a:ext cx="74888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/>
              <a:t>Sinkhole più peculiari sono quelli generati da </a:t>
            </a:r>
            <a:r>
              <a:rPr lang="it-IT" sz="2200" b="1" dirty="0" err="1"/>
              <a:t>suffosione</a:t>
            </a:r>
            <a:r>
              <a:rPr lang="it-IT" sz="2200" dirty="0"/>
              <a:t> o </a:t>
            </a:r>
            <a:r>
              <a:rPr lang="it-IT" sz="2200" b="1" i="1" dirty="0" err="1"/>
              <a:t>piping</a:t>
            </a:r>
            <a:r>
              <a:rPr lang="it-IT" sz="2200" dirty="0"/>
              <a:t>, in cui il fenomeno procede dal basso verso l’alto.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/>
              <a:t>I «</a:t>
            </a:r>
            <a:r>
              <a:rPr lang="it-IT" sz="2200" b="1" i="1" dirty="0" err="1"/>
              <a:t>suffosion</a:t>
            </a:r>
            <a:r>
              <a:rPr lang="it-IT" sz="2200" b="1" i="1" dirty="0"/>
              <a:t> sinkhole</a:t>
            </a:r>
            <a:r>
              <a:rPr lang="it-IT" sz="2200" dirty="0"/>
              <a:t>» si sviluppano in genere  in materiali granulari facilmente erodibili e procedono con la formazione di una galleria sub-orizzontale da cui per crolli successivi operati dal basso si arriva al crollo in superficie.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/>
              <a:t>I «</a:t>
            </a:r>
            <a:r>
              <a:rPr lang="it-IT" sz="2200" b="1" i="1" dirty="0" err="1"/>
              <a:t>piping</a:t>
            </a:r>
            <a:r>
              <a:rPr lang="it-IT" sz="2200" b="1" i="1" dirty="0"/>
              <a:t> sinkhole</a:t>
            </a:r>
            <a:r>
              <a:rPr lang="it-IT" sz="2200" dirty="0"/>
              <a:t>» si originano per lo più in materiali coesivi (con prevalente matrice pelitica) attraverso la formazione di un condotto o «</a:t>
            </a:r>
            <a:r>
              <a:rPr lang="it-IT" sz="2200" i="1" dirty="0"/>
              <a:t>pipe</a:t>
            </a:r>
            <a:r>
              <a:rPr lang="it-IT" sz="2200" dirty="0"/>
              <a:t>» originato dal basso attraverso vie preferenziali per la risalita di acqua.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9B5A0E4B-54B6-D619-9DEC-DD77F91EEAD5}"/>
              </a:ext>
            </a:extLst>
          </p:cNvPr>
          <p:cNvSpPr/>
          <p:nvPr/>
        </p:nvSpPr>
        <p:spPr bwMode="auto">
          <a:xfrm>
            <a:off x="767408" y="2276872"/>
            <a:ext cx="2232248" cy="4211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4580FA9B-0CE6-3BEF-8F31-68DC3D8BDFA3}"/>
              </a:ext>
            </a:extLst>
          </p:cNvPr>
          <p:cNvSpPr/>
          <p:nvPr/>
        </p:nvSpPr>
        <p:spPr bwMode="auto">
          <a:xfrm>
            <a:off x="695400" y="4509051"/>
            <a:ext cx="2232248" cy="4211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7CC12865-C946-15D9-9B28-679A7F1219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D3E687FB-A9FF-9D03-892A-DCCCB7EEB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t>12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26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45"/>
    </mc:Choice>
    <mc:Fallback xmlns="">
      <p:transition spd="slow" advTm="47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C29791-7EF5-1BDD-55AF-F195599D0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0869"/>
            <a:ext cx="10972800" cy="1143000"/>
          </a:xfrm>
        </p:spPr>
        <p:txBody>
          <a:bodyPr/>
          <a:lstStyle/>
          <a:p>
            <a:pPr defTabSz="609585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cs typeface="Calibri"/>
              </a:rPr>
              <a:t>Classificazione: forme depresse di </a:t>
            </a:r>
            <a:r>
              <a:rPr lang="it-IT" sz="2800" b="1" dirty="0" err="1">
                <a:solidFill>
                  <a:srgbClr val="57725D"/>
                </a:solidFill>
                <a:latin typeface="+mj-ea"/>
                <a:cs typeface="Calibri"/>
              </a:rPr>
              <a:t>evorsione</a:t>
            </a:r>
            <a:endParaRPr lang="it-IT" sz="2800" b="1" dirty="0">
              <a:solidFill>
                <a:srgbClr val="57725D"/>
              </a:solidFill>
              <a:latin typeface="+mj-ea"/>
              <a:cs typeface="Calibri"/>
            </a:endParaRPr>
          </a:p>
        </p:txBody>
      </p:sp>
      <p:pic>
        <p:nvPicPr>
          <p:cNvPr id="5" name="Segnaposto contenuto 4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A11C447F-01C2-1831-08A6-1A98207AA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5483" t="15910" r="39755" b="55452"/>
          <a:stretch/>
        </p:blipFill>
        <p:spPr>
          <a:xfrm>
            <a:off x="695400" y="1988840"/>
            <a:ext cx="2664296" cy="4104459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1E3FC2-3F8A-2375-340E-D9E21997B619}"/>
              </a:ext>
            </a:extLst>
          </p:cNvPr>
          <p:cNvSpPr txBox="1"/>
          <p:nvPr/>
        </p:nvSpPr>
        <p:spPr>
          <a:xfrm>
            <a:off x="3791744" y="1700808"/>
            <a:ext cx="79208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/>
              <a:t>Casi molto particolari, che non rientrano nello specifico tra i sinkhole in senso stretto, sono le </a:t>
            </a:r>
            <a:r>
              <a:rPr lang="it-IT" sz="2200" b="1" dirty="0"/>
              <a:t>depressioni sub-circolari </a:t>
            </a:r>
            <a:r>
              <a:rPr lang="it-IT" sz="2200" dirty="0"/>
              <a:t>(spesso colmate d’acqua), che si rinvengono nelle grandi pianure alluvionali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/>
              <a:t>Queste depressioni, </a:t>
            </a:r>
            <a:r>
              <a:rPr lang="it-IT" sz="2200" b="1" dirty="0"/>
              <a:t>localmente note anche come </a:t>
            </a:r>
            <a:r>
              <a:rPr lang="it-IT" sz="2200" dirty="0"/>
              <a:t>«</a:t>
            </a:r>
            <a:r>
              <a:rPr lang="it-IT" sz="2200" b="1" dirty="0"/>
              <a:t>gorgh</a:t>
            </a:r>
            <a:r>
              <a:rPr lang="it-IT" sz="2200" dirty="0"/>
              <a:t>i», presumibilmente sono state originate da moti vorticosi delle acque, lungo un asse verticale, durante un evento alluvionale.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/>
              <a:t>Sotto il profilo morfologico esse sono del tutto simili e talora indistinguibili, dalle forme prodotte da altre tipologie di sinkhole (soprattutto nel caso in cui la data della loro comparsa non è nota o comunque non direttamente correlabile ad un evento alluvionale), pertanto sono state comunque inserite nel censimento dei sinkhole.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9F66CA2-C8D4-C6B1-BF9B-B27D036E7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9437529" y="5064599"/>
            <a:ext cx="2057400" cy="2057400"/>
          </a:xfrm>
          <a:prstGeom prst="ellipse">
            <a:avLst/>
          </a:prstGeom>
        </p:spPr>
      </p:pic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2CE03C15-336F-5A59-7482-F67BDA7D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10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88"/>
    </mc:Choice>
    <mc:Fallback xmlns="">
      <p:transition spd="slow" advTm="6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D6543D-783F-1DDA-28EA-7E063AAD7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44" y="660846"/>
            <a:ext cx="10972800" cy="1143000"/>
          </a:xfrm>
        </p:spPr>
        <p:txBody>
          <a:bodyPr/>
          <a:lstStyle/>
          <a:p>
            <a:pPr defTabSz="609585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cs typeface="Calibri"/>
              </a:rPr>
              <a:t>Classificazione: </a:t>
            </a:r>
            <a:r>
              <a:rPr lang="it-IT" sz="2800" b="1" dirty="0" err="1">
                <a:solidFill>
                  <a:srgbClr val="57725D"/>
                </a:solidFill>
                <a:latin typeface="+mj-ea"/>
                <a:cs typeface="Calibri"/>
              </a:rPr>
              <a:t>sinkholes</a:t>
            </a:r>
            <a:r>
              <a:rPr lang="it-IT" sz="2800" b="1" dirty="0">
                <a:solidFill>
                  <a:srgbClr val="57725D"/>
                </a:solidFill>
                <a:latin typeface="+mj-ea"/>
                <a:cs typeface="Calibri"/>
              </a:rPr>
              <a:t> antropogenici</a:t>
            </a:r>
          </a:p>
        </p:txBody>
      </p:sp>
      <p:pic>
        <p:nvPicPr>
          <p:cNvPr id="5" name="Segnaposto contenuto 4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877C8CFC-4E88-8C49-3D81-CF3F44196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61371" t="11769" r="5781" b="54821"/>
          <a:stretch/>
        </p:blipFill>
        <p:spPr>
          <a:xfrm>
            <a:off x="335360" y="1803846"/>
            <a:ext cx="5400600" cy="436202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3C49F0-CE62-2C5F-AEAD-F47B03157716}"/>
              </a:ext>
            </a:extLst>
          </p:cNvPr>
          <p:cNvSpPr txBox="1"/>
          <p:nvPr/>
        </p:nvSpPr>
        <p:spPr>
          <a:xfrm>
            <a:off x="5881389" y="2348880"/>
            <a:ext cx="53285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La scelta della tipologia di </a:t>
            </a:r>
            <a:r>
              <a:rPr lang="it-IT" dirty="0" err="1"/>
              <a:t>sinkhole</a:t>
            </a:r>
            <a:r>
              <a:rPr lang="it-IT" dirty="0"/>
              <a:t> antropogenico risulta più immediata.</a:t>
            </a:r>
          </a:p>
          <a:p>
            <a:pPr algn="just"/>
            <a:r>
              <a:rPr lang="it-IT" dirty="0"/>
              <a:t>Si chiede solo di definire, ove possibile, se la voragine è stata originata prevalentemente da una </a:t>
            </a:r>
            <a:r>
              <a:rPr lang="it-IT" b="1" dirty="0"/>
              <a:t>cavità sotterranea </a:t>
            </a:r>
            <a:r>
              <a:rPr lang="it-IT" dirty="0"/>
              <a:t>o da una </a:t>
            </a:r>
            <a:r>
              <a:rPr lang="it-IT" b="1" dirty="0"/>
              <a:t>disfunzione della rete dei sotto-servizi </a:t>
            </a:r>
            <a:r>
              <a:rPr lang="it-IT" dirty="0"/>
              <a:t>anche se spesso le due cause si sommano.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4B41AEB0-259E-AB57-5136-7D6E75254B87}"/>
              </a:ext>
            </a:extLst>
          </p:cNvPr>
          <p:cNvSpPr/>
          <p:nvPr/>
        </p:nvSpPr>
        <p:spPr bwMode="auto">
          <a:xfrm>
            <a:off x="767408" y="2204864"/>
            <a:ext cx="2016224" cy="11521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A1918FA0-D42B-49EC-0767-7F1768018B82}"/>
              </a:ext>
            </a:extLst>
          </p:cNvPr>
          <p:cNvSpPr/>
          <p:nvPr/>
        </p:nvSpPr>
        <p:spPr bwMode="auto">
          <a:xfrm>
            <a:off x="3143672" y="2206559"/>
            <a:ext cx="2016224" cy="11521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103370E-2F0F-3CD6-C4C4-886BD772C7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0" name="Segnaposto numero diapositiva 19">
            <a:extLst>
              <a:ext uri="{FF2B5EF4-FFF2-40B4-BE49-F238E27FC236}">
                <a16:creationId xmlns:a16="http://schemas.microsoft.com/office/drawing/2014/main" id="{7BE834F1-F89B-3D50-AD49-4120969C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t>14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62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0"/>
    </mc:Choice>
    <mc:Fallback xmlns="">
      <p:transition spd="slow" advTm="25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1199456" y="764704"/>
            <a:ext cx="10162184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 Secondo livello: uso del suolo e tipo di vegetazione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6168008" y="2348880"/>
            <a:ext cx="561550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+mn-ea"/>
              </a:rPr>
              <a:t>Per </a:t>
            </a:r>
            <a:r>
              <a:rPr lang="en-US" sz="2200" dirty="0" err="1">
                <a:latin typeface="+mn-ea"/>
              </a:rPr>
              <a:t>quanto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riguarda</a:t>
            </a:r>
            <a:r>
              <a:rPr lang="en-US" sz="2200" dirty="0">
                <a:latin typeface="+mn-ea"/>
              </a:rPr>
              <a:t> la </a:t>
            </a:r>
            <a:r>
              <a:rPr lang="en-US" sz="2200" dirty="0" err="1">
                <a:latin typeface="+mn-ea"/>
              </a:rPr>
              <a:t>tipologia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uso</a:t>
            </a:r>
            <a:r>
              <a:rPr lang="en-US" sz="2200" dirty="0">
                <a:latin typeface="+mn-ea"/>
              </a:rPr>
              <a:t> del </a:t>
            </a:r>
            <a:r>
              <a:rPr lang="en-US" sz="2200" dirty="0" err="1">
                <a:latin typeface="+mn-ea"/>
              </a:rPr>
              <a:t>suolo</a:t>
            </a:r>
            <a:r>
              <a:rPr lang="en-US" sz="2200" dirty="0">
                <a:latin typeface="+mn-ea"/>
              </a:rPr>
              <a:t> e la </a:t>
            </a:r>
            <a:r>
              <a:rPr lang="en-US" sz="2200" dirty="0" err="1">
                <a:latin typeface="+mn-ea"/>
              </a:rPr>
              <a:t>vegetazione</a:t>
            </a:r>
            <a:r>
              <a:rPr lang="en-US" sz="2200" dirty="0">
                <a:latin typeface="+mn-ea"/>
              </a:rPr>
              <a:t>, le </a:t>
            </a:r>
            <a:r>
              <a:rPr lang="en-US" sz="2200" dirty="0" err="1">
                <a:latin typeface="+mn-ea"/>
              </a:rPr>
              <a:t>descrizioni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sono</a:t>
            </a:r>
            <a:r>
              <a:rPr lang="en-US" sz="2200" dirty="0">
                <a:latin typeface="+mn-ea"/>
              </a:rPr>
              <a:t> molto </a:t>
            </a:r>
            <a:r>
              <a:rPr lang="en-US" sz="2200" dirty="0" err="1">
                <a:latin typeface="+mn-ea"/>
              </a:rPr>
              <a:t>semplici</a:t>
            </a:r>
            <a:r>
              <a:rPr lang="en-US" sz="2200" dirty="0">
                <a:latin typeface="+mn-ea"/>
              </a:rPr>
              <a:t>, </a:t>
            </a:r>
            <a:r>
              <a:rPr lang="en-US" sz="2200" dirty="0" err="1">
                <a:latin typeface="+mn-ea"/>
              </a:rPr>
              <a:t>pertanto</a:t>
            </a:r>
            <a:r>
              <a:rPr lang="en-US" sz="2200" dirty="0">
                <a:latin typeface="+mn-ea"/>
              </a:rPr>
              <a:t> non è </a:t>
            </a:r>
            <a:r>
              <a:rPr lang="en-US" sz="2200" dirty="0" err="1">
                <a:latin typeface="+mn-ea"/>
              </a:rPr>
              <a:t>necessario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avere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specifiche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competenze</a:t>
            </a:r>
            <a:r>
              <a:rPr lang="en-US" sz="2200" dirty="0">
                <a:latin typeface="+mn-ea"/>
              </a:rPr>
              <a:t> in botanica o in </a:t>
            </a:r>
            <a:r>
              <a:rPr lang="en-US" sz="2200" dirty="0" err="1">
                <a:latin typeface="+mn-ea"/>
              </a:rPr>
              <a:t>scienze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agrarie</a:t>
            </a:r>
            <a:r>
              <a:rPr lang="en-US" sz="2200" dirty="0">
                <a:latin typeface="+mn-ea"/>
              </a:rPr>
              <a:t> e </a:t>
            </a:r>
            <a:r>
              <a:rPr lang="en-US" sz="2200" dirty="0" err="1">
                <a:latin typeface="+mn-ea"/>
              </a:rPr>
              <a:t>forestali</a:t>
            </a:r>
            <a:r>
              <a:rPr lang="en-US" sz="2200" dirty="0">
                <a:latin typeface="+mn-ea"/>
              </a:rPr>
              <a:t>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7FDC3A2-14A0-50B3-F8E8-04C5D34F8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1843551"/>
            <a:ext cx="5670841" cy="382289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C77E1CE-BC87-DADF-88A3-254426048261}"/>
              </a:ext>
            </a:extLst>
          </p:cNvPr>
          <p:cNvSpPr/>
          <p:nvPr/>
        </p:nvSpPr>
        <p:spPr bwMode="auto">
          <a:xfrm>
            <a:off x="2999656" y="1843551"/>
            <a:ext cx="2808313" cy="11534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6C1B2FF-783D-D150-462C-B4969227E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8256240" y="4725144"/>
            <a:ext cx="2057400" cy="2057400"/>
          </a:xfrm>
          <a:prstGeom prst="ellipse">
            <a:avLst/>
          </a:prstGeom>
        </p:spPr>
      </p:pic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F40D3298-EDB1-D747-9935-0C7FE5AE3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52"/>
    </mc:Choice>
    <mc:Fallback xmlns="">
      <p:transition spd="slow" advTm="35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695400" y="836712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Secondo livello: contesto geomorfologico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6084457" y="1988840"/>
            <a:ext cx="56155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+mn-ea"/>
              </a:rPr>
              <a:t>Per </a:t>
            </a:r>
            <a:r>
              <a:rPr lang="en-US" dirty="0" err="1">
                <a:latin typeface="+mn-ea"/>
              </a:rPr>
              <a:t>quanto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riguarda</a:t>
            </a:r>
            <a:r>
              <a:rPr lang="en-US" dirty="0">
                <a:latin typeface="+mn-ea"/>
              </a:rPr>
              <a:t> il </a:t>
            </a:r>
            <a:r>
              <a:rPr lang="en-US" b="1" dirty="0" err="1">
                <a:latin typeface="+mn-ea"/>
              </a:rPr>
              <a:t>contesto</a:t>
            </a:r>
            <a:r>
              <a:rPr lang="en-US" b="1" dirty="0">
                <a:latin typeface="+mn-ea"/>
              </a:rPr>
              <a:t> </a:t>
            </a:r>
            <a:r>
              <a:rPr lang="en-US" b="1" dirty="0" err="1">
                <a:latin typeface="+mn-ea"/>
              </a:rPr>
              <a:t>geomorfologico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ricordiamo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che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l’acclività</a:t>
            </a:r>
            <a:r>
              <a:rPr lang="en-US" dirty="0">
                <a:latin typeface="+mn-ea"/>
              </a:rPr>
              <a:t> media </a:t>
            </a:r>
            <a:r>
              <a:rPr lang="en-US" dirty="0" err="1">
                <a:latin typeface="+mn-ea"/>
              </a:rPr>
              <a:t>viene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fornita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dalla</a:t>
            </a:r>
            <a:r>
              <a:rPr lang="en-US" dirty="0">
                <a:latin typeface="+mn-ea"/>
              </a:rPr>
              <a:t> </a:t>
            </a:r>
            <a:r>
              <a:rPr lang="en-US" b="1" dirty="0">
                <a:latin typeface="+mn-ea"/>
              </a:rPr>
              <a:t>App per smartphone</a:t>
            </a:r>
            <a:r>
              <a:rPr lang="en-US" dirty="0">
                <a:latin typeface="+mn-ea"/>
              </a:rPr>
              <a:t>, ma </a:t>
            </a:r>
            <a:r>
              <a:rPr lang="en-US" dirty="0" err="1">
                <a:latin typeface="+mn-ea"/>
              </a:rPr>
              <a:t>puo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essere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facilmente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ricavata</a:t>
            </a:r>
            <a:r>
              <a:rPr lang="en-US" dirty="0">
                <a:latin typeface="+mn-ea"/>
              </a:rPr>
              <a:t>, </a:t>
            </a:r>
            <a:r>
              <a:rPr lang="en-US" dirty="0" err="1">
                <a:latin typeface="+mn-ea"/>
              </a:rPr>
              <a:t>sia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pur</a:t>
            </a:r>
            <a:r>
              <a:rPr lang="en-US" dirty="0">
                <a:latin typeface="+mn-ea"/>
              </a:rPr>
              <a:t> in modo </a:t>
            </a:r>
            <a:r>
              <a:rPr lang="en-US" dirty="0" err="1">
                <a:latin typeface="+mn-ea"/>
              </a:rPr>
              <a:t>approssimato</a:t>
            </a:r>
            <a:r>
              <a:rPr lang="en-US" dirty="0">
                <a:latin typeface="+mn-ea"/>
              </a:rPr>
              <a:t>, da </a:t>
            </a:r>
            <a:r>
              <a:rPr lang="en-US" dirty="0" err="1">
                <a:latin typeface="+mn-ea"/>
              </a:rPr>
              <a:t>una</a:t>
            </a:r>
            <a:r>
              <a:rPr lang="en-US" dirty="0">
                <a:latin typeface="+mn-ea"/>
              </a:rPr>
              <a:t> carta </a:t>
            </a:r>
            <a:r>
              <a:rPr lang="en-US" dirty="0" err="1">
                <a:latin typeface="+mn-ea"/>
              </a:rPr>
              <a:t>topografica</a:t>
            </a:r>
            <a:r>
              <a:rPr lang="en-US" dirty="0">
                <a:latin typeface="+mn-ea"/>
              </a:rPr>
              <a:t> in scala </a:t>
            </a:r>
            <a:r>
              <a:rPr lang="en-US" dirty="0" err="1">
                <a:latin typeface="+mn-ea"/>
              </a:rPr>
              <a:t>adeguata</a:t>
            </a:r>
            <a:r>
              <a:rPr lang="en-US" dirty="0">
                <a:latin typeface="+mn-ea"/>
              </a:rPr>
              <a:t> o </a:t>
            </a:r>
            <a:r>
              <a:rPr lang="en-US" dirty="0" err="1">
                <a:latin typeface="+mn-ea"/>
              </a:rPr>
              <a:t>tramite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applicazioni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gratuite</a:t>
            </a:r>
            <a:r>
              <a:rPr lang="en-US" dirty="0">
                <a:latin typeface="+mn-ea"/>
              </a:rPr>
              <a:t> come </a:t>
            </a:r>
            <a:r>
              <a:rPr lang="en-US" b="1" dirty="0">
                <a:latin typeface="+mn-ea"/>
              </a:rPr>
              <a:t>Google Earth-pro</a:t>
            </a:r>
            <a:r>
              <a:rPr lang="en-US" dirty="0">
                <a:latin typeface="+mn-ea"/>
              </a:rPr>
              <a:t>, con lo </a:t>
            </a:r>
            <a:r>
              <a:rPr lang="en-US" dirty="0" err="1">
                <a:latin typeface="+mn-ea"/>
              </a:rPr>
              <a:t>strumento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elevazione</a:t>
            </a:r>
            <a:r>
              <a:rPr lang="en-US" dirty="0">
                <a:latin typeface="+mn-ea"/>
              </a:rPr>
              <a:t>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7FDC3A2-14A0-50B3-F8E8-04C5D34F8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60" y="1802563"/>
            <a:ext cx="5670841" cy="382289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36F9E6A-7844-2684-2882-12FC340A4C32}"/>
              </a:ext>
            </a:extLst>
          </p:cNvPr>
          <p:cNvSpPr/>
          <p:nvPr/>
        </p:nvSpPr>
        <p:spPr bwMode="auto">
          <a:xfrm>
            <a:off x="623392" y="2852937"/>
            <a:ext cx="5328592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0ED0CA7-9958-D329-0F49-788BF9F03F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F454D41F-5D1E-8115-F4A3-78D40A20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986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07"/>
    </mc:Choice>
    <mc:Fallback xmlns="">
      <p:transition spd="slow" advTm="57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1127448" y="764704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Secondo livello: sinkhole annegato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890213" y="1256282"/>
            <a:ext cx="5615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+mn-ea"/>
              </a:rPr>
              <a:t>In </a:t>
            </a:r>
            <a:r>
              <a:rPr lang="en-US" sz="2200" dirty="0" err="1">
                <a:latin typeface="+mn-ea"/>
              </a:rPr>
              <a:t>questo</a:t>
            </a:r>
            <a:r>
              <a:rPr lang="en-US" sz="2200" dirty="0">
                <a:latin typeface="+mn-ea"/>
              </a:rPr>
              <a:t> campo basta </a:t>
            </a:r>
            <a:r>
              <a:rPr lang="en-US" sz="2200" dirty="0" err="1">
                <a:latin typeface="+mn-ea"/>
              </a:rPr>
              <a:t>indicare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semplicemente</a:t>
            </a:r>
            <a:r>
              <a:rPr lang="en-US" sz="2200" dirty="0">
                <a:latin typeface="+mn-ea"/>
              </a:rPr>
              <a:t> la </a:t>
            </a:r>
            <a:r>
              <a:rPr lang="en-US" sz="2200" dirty="0" err="1">
                <a:latin typeface="+mn-ea"/>
              </a:rPr>
              <a:t>presenza</a:t>
            </a:r>
            <a:r>
              <a:rPr lang="en-US" sz="2200" dirty="0">
                <a:latin typeface="+mn-ea"/>
              </a:rPr>
              <a:t> o </a:t>
            </a:r>
            <a:r>
              <a:rPr lang="en-US" sz="2200" dirty="0" err="1">
                <a:latin typeface="+mn-ea"/>
              </a:rPr>
              <a:t>meno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acqua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all’interno</a:t>
            </a:r>
            <a:r>
              <a:rPr lang="en-US" sz="2200" dirty="0">
                <a:latin typeface="+mn-ea"/>
              </a:rPr>
              <a:t> del sinkhole.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7FDC3A2-14A0-50B3-F8E8-04C5D34F8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4" y="1843551"/>
            <a:ext cx="5670841" cy="382289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37A1964-3D15-0BEA-B2AB-78CBC8D7C3BD}"/>
              </a:ext>
            </a:extLst>
          </p:cNvPr>
          <p:cNvSpPr/>
          <p:nvPr/>
        </p:nvSpPr>
        <p:spPr bwMode="auto">
          <a:xfrm>
            <a:off x="516246" y="3268434"/>
            <a:ext cx="5291722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80092B4-7F5C-E394-2DF8-EC2762C14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264" y="23231200"/>
            <a:ext cx="10573976" cy="74337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E7A0584-2EBE-D24D-316B-AA69387B71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3992" y="2407121"/>
            <a:ext cx="5295900" cy="368617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FA9B4BB-0A19-73C8-1BD4-DDD6DCBEA0CA}"/>
              </a:ext>
            </a:extLst>
          </p:cNvPr>
          <p:cNvSpPr txBox="1"/>
          <p:nvPr/>
        </p:nvSpPr>
        <p:spPr>
          <a:xfrm>
            <a:off x="6528048" y="6146916"/>
            <a:ext cx="4461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/>
              <a:t>Immagine da drone del sinkhole di Latera (VT) </a:t>
            </a:r>
          </a:p>
          <a:p>
            <a:pPr algn="ctr"/>
            <a:r>
              <a:rPr lang="it-IT" sz="1600" dirty="0"/>
              <a:t>completamente annegato (marzo 2023)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567E598-03A4-746B-6443-CC50ABDB01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D9E66A98-DF82-694B-0F46-3643C77C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16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17"/>
    </mc:Choice>
    <mc:Fallback xmlns="">
      <p:transition spd="slow" advTm="29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1127448" y="764704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Secondo livello: cause predisponenti ed innescanti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6097819" y="2564904"/>
            <a:ext cx="561550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+mn-ea"/>
              </a:rPr>
              <a:t>La </a:t>
            </a:r>
            <a:r>
              <a:rPr lang="en-US" sz="2200" dirty="0" err="1">
                <a:latin typeface="+mn-ea"/>
              </a:rPr>
              <a:t>compilazione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della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parte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della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scheda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riservata</a:t>
            </a:r>
            <a:r>
              <a:rPr lang="en-US" sz="2200" dirty="0">
                <a:latin typeface="+mn-ea"/>
              </a:rPr>
              <a:t> alle </a:t>
            </a:r>
            <a:r>
              <a:rPr lang="en-US" sz="2200" b="1" dirty="0">
                <a:latin typeface="+mn-ea"/>
              </a:rPr>
              <a:t>cause </a:t>
            </a:r>
            <a:r>
              <a:rPr lang="en-US" sz="2200" b="1" dirty="0" err="1">
                <a:latin typeface="+mn-ea"/>
              </a:rPr>
              <a:t>predisponenti</a:t>
            </a:r>
            <a:r>
              <a:rPr lang="en-US" sz="2200" b="1" dirty="0">
                <a:latin typeface="+mn-ea"/>
              </a:rPr>
              <a:t> ed </a:t>
            </a:r>
            <a:r>
              <a:rPr lang="en-US" sz="2200" b="1" dirty="0" err="1">
                <a:latin typeface="+mn-ea"/>
              </a:rPr>
              <a:t>innescanti</a:t>
            </a:r>
            <a:r>
              <a:rPr lang="en-US" sz="2200" b="1" dirty="0">
                <a:latin typeface="+mn-ea"/>
              </a:rPr>
              <a:t> del sinkhole</a:t>
            </a:r>
            <a:r>
              <a:rPr lang="en-US" sz="2200" dirty="0">
                <a:latin typeface="+mn-ea"/>
              </a:rPr>
              <a:t>  è </a:t>
            </a:r>
            <a:r>
              <a:rPr lang="en-US" sz="2200" dirty="0" err="1">
                <a:latin typeface="+mn-ea"/>
              </a:rPr>
              <a:t>riservata</a:t>
            </a:r>
            <a:r>
              <a:rPr lang="en-US" sz="2200" dirty="0">
                <a:latin typeface="+mn-ea"/>
              </a:rPr>
              <a:t> a figure </a:t>
            </a:r>
            <a:r>
              <a:rPr lang="en-US" sz="2200" dirty="0" err="1">
                <a:latin typeface="+mn-ea"/>
              </a:rPr>
              <a:t>professionali</a:t>
            </a:r>
            <a:r>
              <a:rPr lang="en-US" sz="2200" dirty="0">
                <a:latin typeface="+mn-ea"/>
              </a:rPr>
              <a:t>  con </a:t>
            </a:r>
            <a:r>
              <a:rPr lang="en-US" sz="2200" dirty="0" err="1">
                <a:latin typeface="+mn-ea"/>
              </a:rPr>
              <a:t>specifiche</a:t>
            </a:r>
            <a:r>
              <a:rPr lang="en-US" sz="2200" dirty="0">
                <a:latin typeface="+mn-ea"/>
              </a:rPr>
              <a:t>  </a:t>
            </a:r>
            <a:r>
              <a:rPr lang="en-US" sz="2200" dirty="0" err="1">
                <a:latin typeface="+mn-ea"/>
              </a:rPr>
              <a:t>conoscenze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geologiche</a:t>
            </a:r>
            <a:r>
              <a:rPr lang="en-US" sz="2200" dirty="0">
                <a:latin typeface="+mn-ea"/>
              </a:rPr>
              <a:t>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7FDC3A2-14A0-50B3-F8E8-04C5D34F8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4" y="1843551"/>
            <a:ext cx="5670841" cy="382289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4E2B054-112F-1F11-467B-2CCA14F1ECA8}"/>
              </a:ext>
            </a:extLst>
          </p:cNvPr>
          <p:cNvSpPr/>
          <p:nvPr/>
        </p:nvSpPr>
        <p:spPr bwMode="auto">
          <a:xfrm>
            <a:off x="478675" y="3645024"/>
            <a:ext cx="5328592" cy="19442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124E536-B76D-2EE4-2BDF-5335BA1AF1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9F342A35-E60F-C1EA-7C88-0A6D472BA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89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8"/>
    </mc:Choice>
    <mc:Fallback xmlns="">
      <p:transition spd="slow" advTm="3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479376" y="908720"/>
            <a:ext cx="11170296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Secondo livello: segni precursori, stato delle conoscenze e danni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6168008" y="2060848"/>
            <a:ext cx="561550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n-ea"/>
              </a:rPr>
              <a:t>Anche</a:t>
            </a:r>
            <a:r>
              <a:rPr lang="en-US" sz="2200" dirty="0">
                <a:latin typeface="+mn-ea"/>
              </a:rPr>
              <a:t> la  </a:t>
            </a:r>
            <a:r>
              <a:rPr lang="en-US" sz="2200" dirty="0" err="1">
                <a:latin typeface="+mn-ea"/>
              </a:rPr>
              <a:t>compilazione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della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parte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della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scheda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riservata</a:t>
            </a:r>
            <a:r>
              <a:rPr lang="en-US" sz="2200" dirty="0">
                <a:latin typeface="+mn-ea"/>
              </a:rPr>
              <a:t> ai </a:t>
            </a:r>
            <a:r>
              <a:rPr lang="en-US" sz="2200" b="1" dirty="0" err="1">
                <a:latin typeface="+mn-ea"/>
              </a:rPr>
              <a:t>segni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precursori</a:t>
            </a:r>
            <a:r>
              <a:rPr lang="en-US" sz="2200" dirty="0">
                <a:latin typeface="+mn-ea"/>
              </a:rPr>
              <a:t>, è </a:t>
            </a:r>
            <a:r>
              <a:rPr lang="en-US" sz="2200" dirty="0" err="1">
                <a:latin typeface="+mn-ea"/>
              </a:rPr>
              <a:t>riservata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sopratutto</a:t>
            </a:r>
            <a:r>
              <a:rPr lang="en-US" sz="2200" dirty="0">
                <a:latin typeface="+mn-ea"/>
              </a:rPr>
              <a:t> a a figure </a:t>
            </a:r>
            <a:r>
              <a:rPr lang="en-US" sz="2200" dirty="0" err="1">
                <a:latin typeface="+mn-ea"/>
              </a:rPr>
              <a:t>professionali</a:t>
            </a:r>
            <a:r>
              <a:rPr lang="en-US" sz="2200" dirty="0">
                <a:latin typeface="+mn-ea"/>
              </a:rPr>
              <a:t>  con </a:t>
            </a:r>
            <a:r>
              <a:rPr lang="en-US" sz="2200" dirty="0" err="1">
                <a:latin typeface="+mn-ea"/>
              </a:rPr>
              <a:t>specifiche</a:t>
            </a:r>
            <a:r>
              <a:rPr lang="en-US" sz="2200" dirty="0">
                <a:latin typeface="+mn-ea"/>
              </a:rPr>
              <a:t>  </a:t>
            </a:r>
            <a:r>
              <a:rPr lang="en-US" sz="2200" dirty="0" err="1">
                <a:latin typeface="+mn-ea"/>
              </a:rPr>
              <a:t>conoscenze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geologiche</a:t>
            </a:r>
            <a:r>
              <a:rPr lang="en-US" sz="2200" dirty="0">
                <a:latin typeface="+mn-ea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n-ea"/>
              </a:rPr>
              <a:t>Tuttavia</a:t>
            </a:r>
            <a:r>
              <a:rPr lang="en-US" sz="2200" dirty="0">
                <a:latin typeface="+mn-ea"/>
              </a:rPr>
              <a:t>, </a:t>
            </a:r>
            <a:r>
              <a:rPr lang="en-US" sz="2200" dirty="0" err="1">
                <a:latin typeface="+mn-ea"/>
              </a:rPr>
              <a:t>anche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funzionari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vari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enti</a:t>
            </a:r>
            <a:r>
              <a:rPr lang="en-US" sz="2200" dirty="0">
                <a:latin typeface="+mn-ea"/>
              </a:rPr>
              <a:t>, </a:t>
            </a:r>
            <a:r>
              <a:rPr lang="en-US" sz="2200" dirty="0" err="1">
                <a:latin typeface="+mn-ea"/>
              </a:rPr>
              <a:t>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proprietari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terreni</a:t>
            </a:r>
            <a:r>
              <a:rPr lang="en-US" sz="2200" dirty="0">
                <a:latin typeface="+mn-ea"/>
              </a:rPr>
              <a:t> o </a:t>
            </a:r>
            <a:r>
              <a:rPr lang="en-US" sz="2200" dirty="0" err="1">
                <a:latin typeface="+mn-ea"/>
              </a:rPr>
              <a:t>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semplici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cittadini</a:t>
            </a:r>
            <a:r>
              <a:rPr lang="en-US" sz="2200" dirty="0">
                <a:latin typeface="+mn-ea"/>
              </a:rPr>
              <a:t>, </a:t>
            </a:r>
            <a:r>
              <a:rPr lang="en-US" sz="2200" dirty="0" err="1">
                <a:latin typeface="+mn-ea"/>
              </a:rPr>
              <a:t>potrebbero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avere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utili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informazioni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riguardo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allo</a:t>
            </a:r>
            <a:r>
              <a:rPr lang="en-US" sz="2200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stato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delle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conoscenze</a:t>
            </a:r>
            <a:r>
              <a:rPr lang="en-US" sz="2200" dirty="0">
                <a:latin typeface="+mn-ea"/>
              </a:rPr>
              <a:t> ed ai </a:t>
            </a:r>
            <a:r>
              <a:rPr lang="en-US" sz="2200" b="1" dirty="0" err="1">
                <a:latin typeface="+mn-ea"/>
              </a:rPr>
              <a:t>danni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provocati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dall’apertura</a:t>
            </a:r>
            <a:r>
              <a:rPr lang="en-US" sz="2200" dirty="0">
                <a:latin typeface="+mn-ea"/>
              </a:rPr>
              <a:t> del sinkhole.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74EF995-A640-EDC6-5367-6A7764E5A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4" y="2248611"/>
            <a:ext cx="5645440" cy="341012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9DC6F51-9BF2-0EC4-423B-909DF561EC6B}"/>
              </a:ext>
            </a:extLst>
          </p:cNvPr>
          <p:cNvSpPr/>
          <p:nvPr/>
        </p:nvSpPr>
        <p:spPr bwMode="auto">
          <a:xfrm>
            <a:off x="551384" y="2259507"/>
            <a:ext cx="5256584" cy="3410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355DA62-1F93-FB59-9E5F-22D7E0CB52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B7D54C3-DCA5-198F-0813-0B6777EED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305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08"/>
    </mc:Choice>
    <mc:Fallback xmlns="">
      <p:transition spd="slow" advTm="54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>
            <a:extLst>
              <a:ext uri="{FF2B5EF4-FFF2-40B4-BE49-F238E27FC236}">
                <a16:creationId xmlns:a16="http://schemas.microsoft.com/office/drawing/2014/main" id="{ECBA68EF-0C7A-EE20-26BB-79B82BE0F4A2}"/>
              </a:ext>
            </a:extLst>
          </p:cNvPr>
          <p:cNvSpPr txBox="1"/>
          <p:nvPr/>
        </p:nvSpPr>
        <p:spPr bwMode="auto">
          <a:xfrm>
            <a:off x="1127448" y="908720"/>
            <a:ext cx="10225136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it-IT" sz="3200" b="1" i="0" u="none" strike="noStrike" cap="none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Argomenti che saranno trattati in questo modulo</a:t>
            </a:r>
            <a:endParaRPr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7" name="Google Shape;103;p2">
            <a:extLst>
              <a:ext uri="{FF2B5EF4-FFF2-40B4-BE49-F238E27FC236}">
                <a16:creationId xmlns:a16="http://schemas.microsoft.com/office/drawing/2014/main" id="{7E03E7A3-66C6-22EC-D612-90984DD46292}"/>
              </a:ext>
            </a:extLst>
          </p:cNvPr>
          <p:cNvSpPr txBox="1"/>
          <p:nvPr/>
        </p:nvSpPr>
        <p:spPr bwMode="auto">
          <a:xfrm>
            <a:off x="405425" y="1495260"/>
            <a:ext cx="6336704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50837" lvl="1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Ø"/>
            </a:pPr>
            <a:r>
              <a:rPr lang="it-IT" sz="1800" b="1" dirty="0">
                <a:latin typeface="arial"/>
                <a:cs typeface="arial"/>
                <a:sym typeface="arial"/>
              </a:rPr>
              <a:t>Introduzione</a:t>
            </a:r>
          </a:p>
          <a:p>
            <a:pPr marL="350837" lvl="1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Ø"/>
            </a:pPr>
            <a:r>
              <a:rPr lang="it-IT" sz="1800" b="1" dirty="0">
                <a:latin typeface="arial"/>
                <a:cs typeface="arial"/>
                <a:sym typeface="arial"/>
              </a:rPr>
              <a:t>La scheda di rilievo dei sinkhole</a:t>
            </a:r>
          </a:p>
          <a:p>
            <a:pPr marL="903272" lvl="2" indent="-285750">
              <a:spcAft>
                <a:spcPts val="600"/>
              </a:spcAft>
              <a:buClr>
                <a:srgbClr val="B2980D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800" b="1" dirty="0">
                <a:latin typeface="arial"/>
                <a:cs typeface="arial"/>
                <a:sym typeface="arial"/>
              </a:rPr>
              <a:t>Primo livello</a:t>
            </a:r>
          </a:p>
          <a:p>
            <a:pPr marL="1570006" lvl="3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1800" b="1" dirty="0">
                <a:latin typeface="arial"/>
                <a:cs typeface="arial"/>
                <a:sym typeface="arial"/>
              </a:rPr>
              <a:t>Generalità: dati obbligatori e facoltativi</a:t>
            </a:r>
          </a:p>
          <a:p>
            <a:pPr marL="1570006" lvl="3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1800" b="1" dirty="0">
                <a:latin typeface="arial"/>
                <a:cs typeface="arial"/>
                <a:sym typeface="arial"/>
              </a:rPr>
              <a:t>Generalità: coordinate del sinkhole</a:t>
            </a:r>
          </a:p>
          <a:p>
            <a:pPr marL="1570006" lvl="3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1800" b="1" dirty="0" err="1">
                <a:latin typeface="arial"/>
                <a:cs typeface="arial"/>
                <a:sym typeface="arial"/>
              </a:rPr>
              <a:t>Morfometria</a:t>
            </a:r>
            <a:r>
              <a:rPr lang="it-IT" sz="1800" b="1" dirty="0">
                <a:latin typeface="arial"/>
                <a:cs typeface="arial"/>
                <a:sym typeface="arial"/>
              </a:rPr>
              <a:t> e tipologia dell’area</a:t>
            </a:r>
          </a:p>
          <a:p>
            <a:pPr marL="273050" lvl="1" indent="-265113">
              <a:spcAft>
                <a:spcPts val="600"/>
              </a:spcAft>
              <a:buClr>
                <a:srgbClr val="B2980D"/>
              </a:buClr>
              <a:buSzPct val="150000"/>
              <a:buFont typeface="Arial"/>
              <a:buChar char="•"/>
            </a:pPr>
            <a:endParaRPr lang="it-IT" sz="1800" dirty="0">
              <a:latin typeface="arial"/>
              <a:cs typeface="arial"/>
              <a:sym typeface="arial"/>
            </a:endParaRPr>
          </a:p>
          <a:p>
            <a:pPr marL="273050" lvl="1" indent="-265113">
              <a:spcAft>
                <a:spcPts val="600"/>
              </a:spcAft>
              <a:buClr>
                <a:srgbClr val="B2980D"/>
              </a:buClr>
              <a:buSzPct val="150000"/>
              <a:buFont typeface="Arial"/>
              <a:buChar char="•"/>
            </a:pPr>
            <a:endParaRPr lang="it-IT" sz="1800" dirty="0">
              <a:latin typeface="arial"/>
              <a:cs typeface="arial"/>
              <a:sym typeface="arial"/>
            </a:endParaRPr>
          </a:p>
          <a:p>
            <a:pPr marL="273050" lvl="1" indent="-265113">
              <a:spcAft>
                <a:spcPts val="600"/>
              </a:spcAft>
              <a:buClr>
                <a:srgbClr val="B2980D"/>
              </a:buClr>
              <a:buSzPct val="150000"/>
              <a:buFont typeface="Arial"/>
              <a:buChar char="•"/>
            </a:pPr>
            <a:endParaRPr lang="it-IT" sz="1800" dirty="0">
              <a:latin typeface="arial"/>
              <a:cs typeface="arial"/>
              <a:sym typeface="arial"/>
            </a:endParaRPr>
          </a:p>
          <a:p>
            <a:pPr marL="273050" lvl="1" indent="-265113">
              <a:spcAft>
                <a:spcPts val="600"/>
              </a:spcAft>
              <a:buClr>
                <a:srgbClr val="B2980D"/>
              </a:buClr>
              <a:buSzPct val="150000"/>
              <a:buFont typeface="Arial"/>
              <a:buChar char="•"/>
            </a:pPr>
            <a:endParaRPr lang="it-IT" sz="1800" dirty="0">
              <a:latin typeface="arial"/>
              <a:cs typeface="arial"/>
              <a:sym typeface="arial"/>
            </a:endParaRPr>
          </a:p>
          <a:p>
            <a:pPr marL="273050" lvl="1" indent="-265113">
              <a:spcAft>
                <a:spcPts val="600"/>
              </a:spcAft>
              <a:buClr>
                <a:srgbClr val="B2980D"/>
              </a:buClr>
              <a:buSzPct val="150000"/>
              <a:buFont typeface="Arial"/>
              <a:buChar char="•"/>
            </a:pPr>
            <a:endParaRPr lang="it-IT" sz="1800" dirty="0">
              <a:latin typeface="arial"/>
              <a:cs typeface="arial"/>
              <a:sym typeface="arial"/>
            </a:endParaRPr>
          </a:p>
          <a:p>
            <a:pPr marL="273050" lvl="1" indent="-265113">
              <a:spcAft>
                <a:spcPts val="600"/>
              </a:spcAft>
              <a:buClr>
                <a:srgbClr val="B2980D"/>
              </a:buClr>
              <a:buSzPct val="150000"/>
              <a:buFont typeface="Arial"/>
              <a:buChar char="•"/>
            </a:pPr>
            <a:endParaRPr lang="it-IT" sz="1800" dirty="0">
              <a:latin typeface="arial"/>
              <a:cs typeface="arial"/>
              <a:sym typeface="arial"/>
            </a:endParaRPr>
          </a:p>
          <a:p>
            <a:pPr marL="273050" lvl="1" indent="-265113">
              <a:spcAft>
                <a:spcPts val="600"/>
              </a:spcAft>
              <a:buClr>
                <a:srgbClr val="B2980D"/>
              </a:buClr>
              <a:buSzPct val="150000"/>
              <a:buFont typeface="Arial"/>
              <a:buChar char="•"/>
            </a:pPr>
            <a:endParaRPr lang="it-IT" sz="1800" dirty="0">
              <a:latin typeface="arial"/>
              <a:cs typeface="arial"/>
              <a:sym typeface="arial"/>
            </a:endParaRPr>
          </a:p>
          <a:p>
            <a:pPr marL="273050" lvl="1" indent="-265113">
              <a:lnSpc>
                <a:spcPct val="150000"/>
              </a:lnSpc>
              <a:buClr>
                <a:srgbClr val="B2980D"/>
              </a:buClr>
              <a:buSzPct val="150000"/>
              <a:buFont typeface="Arial"/>
              <a:buChar char="•"/>
            </a:pPr>
            <a:endParaRPr lang="it-IT" sz="1800" dirty="0">
              <a:latin typeface="arial"/>
              <a:cs typeface="arial"/>
              <a:sym typeface="arial"/>
            </a:endParaRPr>
          </a:p>
          <a:p>
            <a:pPr marL="273050" lvl="1" indent="-265113">
              <a:lnSpc>
                <a:spcPct val="150000"/>
              </a:lnSpc>
              <a:buClr>
                <a:srgbClr val="B2980D"/>
              </a:buClr>
              <a:buSzPct val="150000"/>
              <a:buFont typeface="Arial"/>
              <a:buChar char="•"/>
            </a:pPr>
            <a:endParaRPr lang="it-IT" sz="18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123881-3888-D4CB-B607-3C5F16988A62}"/>
              </a:ext>
            </a:extLst>
          </p:cNvPr>
          <p:cNvSpPr txBox="1"/>
          <p:nvPr/>
        </p:nvSpPr>
        <p:spPr>
          <a:xfrm>
            <a:off x="421945" y="3573016"/>
            <a:ext cx="6096000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3272" lvl="2" indent="-285750">
              <a:spcAft>
                <a:spcPts val="600"/>
              </a:spcAft>
              <a:buClr>
                <a:srgbClr val="B2980D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800" b="1" dirty="0">
                <a:latin typeface="arial"/>
                <a:cs typeface="arial"/>
                <a:sym typeface="arial"/>
              </a:rPr>
              <a:t>Secondo livello</a:t>
            </a:r>
          </a:p>
          <a:p>
            <a:pPr marL="1570006" lvl="3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1800" b="1" dirty="0">
                <a:latin typeface="arial"/>
                <a:cs typeface="arial"/>
                <a:sym typeface="arial"/>
              </a:rPr>
              <a:t>classificazione sinkhole</a:t>
            </a:r>
          </a:p>
          <a:p>
            <a:pPr marL="1570006" lvl="3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1800" b="1" dirty="0">
                <a:latin typeface="arial"/>
                <a:cs typeface="arial"/>
                <a:sym typeface="arial"/>
              </a:rPr>
              <a:t>Uso del suolo e tipo di vegetazione</a:t>
            </a:r>
          </a:p>
          <a:p>
            <a:pPr marL="1570006" lvl="3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1800" b="1" dirty="0">
                <a:latin typeface="arial"/>
                <a:cs typeface="arial"/>
                <a:sym typeface="arial"/>
              </a:rPr>
              <a:t>Contesto geomorfologico</a:t>
            </a:r>
          </a:p>
          <a:p>
            <a:pPr marL="1570006" lvl="3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1800" b="1" dirty="0">
                <a:latin typeface="arial"/>
                <a:cs typeface="arial"/>
                <a:sym typeface="arial"/>
              </a:rPr>
              <a:t>Sinkhole annegato</a:t>
            </a:r>
          </a:p>
          <a:p>
            <a:pPr marL="1570006" lvl="3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1800" b="1" dirty="0">
                <a:latin typeface="arial"/>
                <a:cs typeface="arial"/>
                <a:sym typeface="arial"/>
              </a:rPr>
              <a:t>Cause predisponenti ed </a:t>
            </a:r>
            <a:r>
              <a:rPr lang="it-IT" sz="1800" b="1" dirty="0" err="1">
                <a:latin typeface="arial"/>
                <a:cs typeface="arial"/>
                <a:sym typeface="arial"/>
              </a:rPr>
              <a:t>inniscanti</a:t>
            </a:r>
            <a:endParaRPr lang="it-IT" sz="1800" b="1" dirty="0">
              <a:latin typeface="arial"/>
              <a:cs typeface="arial"/>
              <a:sym typeface="arial"/>
            </a:endParaRPr>
          </a:p>
          <a:p>
            <a:pPr marL="1570006" lvl="3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1800" b="1" dirty="0">
                <a:latin typeface="arial"/>
                <a:cs typeface="arial"/>
                <a:sym typeface="arial"/>
              </a:rPr>
              <a:t>Segni precursori</a:t>
            </a:r>
          </a:p>
          <a:p>
            <a:pPr marL="1570006" lvl="3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1800" b="1" dirty="0">
                <a:latin typeface="arial"/>
                <a:cs typeface="arial"/>
                <a:sym typeface="arial"/>
              </a:rPr>
              <a:t>Stato delle conoscenze  e danni</a:t>
            </a:r>
          </a:p>
          <a:p>
            <a:pPr marL="903272" lvl="2" indent="-285750">
              <a:spcAft>
                <a:spcPts val="600"/>
              </a:spcAft>
              <a:buClr>
                <a:srgbClr val="B2980D"/>
              </a:buClr>
              <a:buSzPct val="150000"/>
              <a:buFont typeface="Arial" panose="020B0604020202020204" pitchFamily="34" charset="0"/>
              <a:buChar char="•"/>
            </a:pPr>
            <a:endParaRPr lang="it-IT" sz="1800" b="1" dirty="0">
              <a:latin typeface="arial"/>
              <a:cs typeface="arial"/>
              <a:sym typeface="arial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085DBC2-0BB0-1FCB-19D2-6D955143DBCE}"/>
              </a:ext>
            </a:extLst>
          </p:cNvPr>
          <p:cNvSpPr txBox="1"/>
          <p:nvPr/>
        </p:nvSpPr>
        <p:spPr>
          <a:xfrm>
            <a:off x="6384032" y="1988840"/>
            <a:ext cx="5328592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3272" lvl="2" indent="-285750">
              <a:spcAft>
                <a:spcPts val="600"/>
              </a:spcAft>
              <a:buClr>
                <a:srgbClr val="B2980D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800" b="1" dirty="0">
                <a:latin typeface="arial"/>
                <a:cs typeface="arial"/>
                <a:sym typeface="arial"/>
              </a:rPr>
              <a:t>Terzo livello</a:t>
            </a:r>
          </a:p>
          <a:p>
            <a:pPr marL="1570006" lvl="3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1800" b="1" dirty="0">
                <a:latin typeface="arial"/>
                <a:cs typeface="arial"/>
                <a:sym typeface="arial"/>
              </a:rPr>
              <a:t>Geologia, stratigrafia e geologia </a:t>
            </a:r>
          </a:p>
          <a:p>
            <a:pPr marL="1570006" lvl="3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1800" b="1" dirty="0">
                <a:latin typeface="arial"/>
                <a:cs typeface="arial"/>
                <a:sym typeface="arial"/>
              </a:rPr>
              <a:t>Geologia strutturale</a:t>
            </a:r>
          </a:p>
          <a:p>
            <a:pPr marL="1570006" lvl="3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1800" b="1" dirty="0">
                <a:latin typeface="arial"/>
                <a:cs typeface="arial"/>
                <a:sym typeface="arial"/>
              </a:rPr>
              <a:t>Stato di attività</a:t>
            </a:r>
          </a:p>
          <a:p>
            <a:pPr marL="1570006" lvl="3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1800" b="1" dirty="0">
                <a:latin typeface="arial"/>
                <a:cs typeface="arial"/>
                <a:sym typeface="arial"/>
              </a:rPr>
              <a:t>idrogeologia</a:t>
            </a:r>
          </a:p>
          <a:p>
            <a:pPr marL="1570006" lvl="3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1800" b="1" dirty="0">
                <a:latin typeface="arial"/>
                <a:cs typeface="arial"/>
                <a:sym typeface="arial"/>
              </a:rPr>
              <a:t>Emanazioni gassose</a:t>
            </a:r>
          </a:p>
          <a:p>
            <a:pPr marL="1570006" lvl="3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1800" b="1" dirty="0">
                <a:latin typeface="arial"/>
                <a:cs typeface="arial"/>
                <a:sym typeface="arial"/>
              </a:rPr>
              <a:t> indagini geofisiche </a:t>
            </a:r>
          </a:p>
          <a:p>
            <a:pPr marL="1570006" lvl="3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1800" b="1" dirty="0">
                <a:latin typeface="arial"/>
                <a:cs typeface="arial"/>
                <a:sym typeface="arial"/>
              </a:rPr>
              <a:t>sistemi di monitoraggio</a:t>
            </a:r>
          </a:p>
          <a:p>
            <a:pPr marL="903272" lvl="2" indent="-285750">
              <a:spcAft>
                <a:spcPts val="600"/>
              </a:spcAft>
              <a:buClr>
                <a:srgbClr val="B2980D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800" b="1" dirty="0">
                <a:latin typeface="arial"/>
                <a:cs typeface="arial"/>
                <a:sym typeface="arial"/>
              </a:rPr>
              <a:t>Annotazioni e rilievi di campagna</a:t>
            </a:r>
          </a:p>
          <a:p>
            <a:pPr marL="350837" lvl="1" indent="-342900">
              <a:spcAft>
                <a:spcPts val="600"/>
              </a:spcAft>
              <a:buClr>
                <a:srgbClr val="B2980D"/>
              </a:buClr>
              <a:buSzPct val="150000"/>
              <a:buFont typeface="Wingdings" panose="05000000000000000000" pitchFamily="2" charset="2"/>
              <a:buChar char="Ø"/>
            </a:pPr>
            <a:r>
              <a:rPr lang="it-IT" sz="1800" b="1" dirty="0">
                <a:latin typeface="arial"/>
                <a:cs typeface="arial"/>
                <a:sym typeface="arial"/>
              </a:rPr>
              <a:t>Conclusioni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7D4A1E4-B2B7-1ACD-CE1A-A83C99B06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9" name="Segnaposto numero diapositiva 28">
            <a:extLst>
              <a:ext uri="{FF2B5EF4-FFF2-40B4-BE49-F238E27FC236}">
                <a16:creationId xmlns:a16="http://schemas.microsoft.com/office/drawing/2014/main" id="{5C606E42-A7ED-3B7F-BFE8-16FFB84E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16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22"/>
    </mc:Choice>
    <mc:Fallback xmlns="">
      <p:transition spd="slow" advTm="26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735960" y="2875002"/>
            <a:ext cx="60633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+mn-ea"/>
              </a:rPr>
              <a:t>Il </a:t>
            </a:r>
            <a:r>
              <a:rPr lang="en-US" sz="2200" dirty="0" err="1">
                <a:latin typeface="+mn-ea"/>
              </a:rPr>
              <a:t>terzo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livello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della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scheda</a:t>
            </a:r>
            <a:r>
              <a:rPr lang="en-US" sz="2200" dirty="0">
                <a:latin typeface="+mn-ea"/>
              </a:rPr>
              <a:t> di rilievo è </a:t>
            </a:r>
            <a:r>
              <a:rPr lang="en-US" sz="2200" dirty="0" err="1">
                <a:latin typeface="+mn-ea"/>
              </a:rPr>
              <a:t>pensato</a:t>
            </a:r>
            <a:r>
              <a:rPr lang="en-US" sz="2200" dirty="0">
                <a:latin typeface="+mn-ea"/>
              </a:rPr>
              <a:t> per </a:t>
            </a:r>
            <a:r>
              <a:rPr lang="en-US" sz="2200" dirty="0" err="1">
                <a:latin typeface="+mn-ea"/>
              </a:rPr>
              <a:t>essere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compilato</a:t>
            </a:r>
            <a:r>
              <a:rPr lang="en-US" sz="2200" dirty="0">
                <a:latin typeface="+mn-ea"/>
              </a:rPr>
              <a:t> da figure </a:t>
            </a:r>
            <a:r>
              <a:rPr lang="en-US" sz="2200" dirty="0" err="1">
                <a:latin typeface="+mn-ea"/>
              </a:rPr>
              <a:t>professionali</a:t>
            </a:r>
            <a:r>
              <a:rPr lang="en-US" sz="2200" dirty="0">
                <a:latin typeface="+mn-ea"/>
              </a:rPr>
              <a:t>  con </a:t>
            </a:r>
            <a:r>
              <a:rPr lang="en-US" sz="2200" dirty="0" err="1">
                <a:latin typeface="+mn-ea"/>
              </a:rPr>
              <a:t>specifiche</a:t>
            </a:r>
            <a:r>
              <a:rPr lang="en-US" sz="2200" dirty="0">
                <a:latin typeface="+mn-ea"/>
              </a:rPr>
              <a:t>  </a:t>
            </a:r>
            <a:r>
              <a:rPr lang="en-US" sz="2200" dirty="0" err="1">
                <a:latin typeface="+mn-ea"/>
              </a:rPr>
              <a:t>conoscenze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geologiche</a:t>
            </a:r>
            <a:endParaRPr lang="en-US" sz="2200" dirty="0">
              <a:latin typeface="+mn-ea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2341026-A3EB-912A-6EBA-0EF5FFDE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6" y="1772817"/>
            <a:ext cx="5497461" cy="468052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EF2DB12-C962-7F53-D3C9-31A61D4BD14C}"/>
              </a:ext>
            </a:extLst>
          </p:cNvPr>
          <p:cNvSpPr/>
          <p:nvPr/>
        </p:nvSpPr>
        <p:spPr bwMode="auto">
          <a:xfrm>
            <a:off x="119336" y="1772816"/>
            <a:ext cx="5497460" cy="46805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Google Shape;98;p2">
            <a:extLst>
              <a:ext uri="{FF2B5EF4-FFF2-40B4-BE49-F238E27FC236}">
                <a16:creationId xmlns:a16="http://schemas.microsoft.com/office/drawing/2014/main" id="{CB4C75F2-0292-1C84-EF17-BC144BA35D2C}"/>
              </a:ext>
            </a:extLst>
          </p:cNvPr>
          <p:cNvSpPr txBox="1"/>
          <p:nvPr/>
        </p:nvSpPr>
        <p:spPr bwMode="auto">
          <a:xfrm>
            <a:off x="1127448" y="764704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Scheda di rilievo dei sinkhole naturali ed </a:t>
            </a:r>
            <a:r>
              <a:rPr lang="it-IT" sz="2800" b="1" dirty="0" err="1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atropogenici</a:t>
            </a: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 </a:t>
            </a:r>
          </a:p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Terzo livello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2A97050-3667-02B8-5C62-BA6195F430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7968BDBC-51CB-CE13-22EE-8464C2473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276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8"/>
    </mc:Choice>
    <mc:Fallback xmlns="">
      <p:transition spd="slow" advTm="21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1127448" y="764704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Terzo livello: geologia e stratigrafia e litologia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616797" y="1844824"/>
            <a:ext cx="625452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+mn-ea"/>
              </a:rPr>
              <a:t>Per </a:t>
            </a:r>
            <a:r>
              <a:rPr lang="en-US" sz="2200" dirty="0" err="1">
                <a:latin typeface="+mn-ea"/>
              </a:rPr>
              <a:t>quanto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riguarda</a:t>
            </a:r>
            <a:r>
              <a:rPr lang="en-US" sz="2200" dirty="0">
                <a:latin typeface="+mn-ea"/>
              </a:rPr>
              <a:t> le </a:t>
            </a:r>
            <a:r>
              <a:rPr lang="en-US" sz="2200" b="1" dirty="0" err="1">
                <a:latin typeface="+mn-ea"/>
              </a:rPr>
              <a:t>unità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geologiche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raccomanda</a:t>
            </a:r>
            <a:r>
              <a:rPr lang="en-US" sz="2200" dirty="0">
                <a:latin typeface="+mn-ea"/>
              </a:rPr>
              <a:t> di fare </a:t>
            </a:r>
            <a:r>
              <a:rPr lang="en-US" sz="2200" dirty="0" err="1">
                <a:latin typeface="+mn-ea"/>
              </a:rPr>
              <a:t>specifico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riferimento</a:t>
            </a:r>
            <a:r>
              <a:rPr lang="en-US" sz="2200" dirty="0">
                <a:latin typeface="+mn-ea"/>
              </a:rPr>
              <a:t> alle </a:t>
            </a:r>
            <a:r>
              <a:rPr lang="en-US" sz="2200" dirty="0" err="1">
                <a:latin typeface="+mn-ea"/>
              </a:rPr>
              <a:t>unità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della</a:t>
            </a:r>
            <a:r>
              <a:rPr lang="en-US" sz="2200" dirty="0">
                <a:latin typeface="+mn-ea"/>
              </a:rPr>
              <a:t> carta </a:t>
            </a:r>
            <a:r>
              <a:rPr lang="en-US" sz="2200" dirty="0" err="1">
                <a:latin typeface="+mn-ea"/>
              </a:rPr>
              <a:t>geologica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d’Italia</a:t>
            </a:r>
            <a:r>
              <a:rPr lang="en-US" sz="2200" dirty="0">
                <a:latin typeface="+mn-ea"/>
              </a:rPr>
              <a:t> in scala 1:100.000 o, dove </a:t>
            </a:r>
            <a:r>
              <a:rPr lang="en-US" sz="2200" dirty="0" err="1">
                <a:latin typeface="+mn-ea"/>
              </a:rPr>
              <a:t>disponibile</a:t>
            </a:r>
            <a:r>
              <a:rPr lang="en-US" sz="2200" dirty="0">
                <a:latin typeface="+mn-ea"/>
              </a:rPr>
              <a:t>, </a:t>
            </a:r>
            <a:r>
              <a:rPr lang="en-US" sz="2200" dirty="0" err="1">
                <a:latin typeface="+mn-ea"/>
              </a:rPr>
              <a:t>alla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cartografia</a:t>
            </a:r>
            <a:r>
              <a:rPr lang="en-US" sz="2200" dirty="0">
                <a:latin typeface="+mn-ea"/>
              </a:rPr>
              <a:t> CARG in scala 1:50.000 o alle Carte </a:t>
            </a:r>
            <a:r>
              <a:rPr lang="en-US" sz="2200" dirty="0" err="1">
                <a:latin typeface="+mn-ea"/>
              </a:rPr>
              <a:t>Geologiche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Regionali</a:t>
            </a:r>
            <a:r>
              <a:rPr lang="en-US" sz="2200" dirty="0">
                <a:latin typeface="+mn-ea"/>
              </a:rPr>
              <a:t> (</a:t>
            </a:r>
            <a:r>
              <a:rPr lang="en-US" sz="2200" dirty="0" err="1">
                <a:latin typeface="+mn-ea"/>
              </a:rPr>
              <a:t>specificando</a:t>
            </a:r>
            <a:r>
              <a:rPr lang="en-US" sz="2200" dirty="0">
                <a:latin typeface="+mn-ea"/>
              </a:rPr>
              <a:t> in </a:t>
            </a:r>
            <a:r>
              <a:rPr lang="en-US" sz="2200" dirty="0" err="1">
                <a:latin typeface="+mn-ea"/>
              </a:rPr>
              <a:t>ogni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caso</a:t>
            </a:r>
            <a:r>
              <a:rPr lang="en-US" sz="2200" dirty="0">
                <a:latin typeface="+mn-ea"/>
              </a:rPr>
              <a:t> con </a:t>
            </a:r>
            <a:r>
              <a:rPr lang="en-US" sz="2200" dirty="0" err="1">
                <a:latin typeface="+mn-ea"/>
              </a:rPr>
              <a:t>precisione</a:t>
            </a:r>
            <a:r>
              <a:rPr lang="en-US" sz="2200" dirty="0">
                <a:latin typeface="+mn-ea"/>
              </a:rPr>
              <a:t> la </a:t>
            </a:r>
            <a:r>
              <a:rPr lang="en-US" sz="2200" dirty="0" err="1">
                <a:latin typeface="+mn-ea"/>
              </a:rPr>
              <a:t>fonte</a:t>
            </a:r>
            <a:r>
              <a:rPr lang="en-US" sz="2200" dirty="0">
                <a:latin typeface="+mn-ea"/>
              </a:rPr>
              <a:t>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+mn-ea"/>
              </a:rPr>
              <a:t>Per </a:t>
            </a:r>
            <a:r>
              <a:rPr lang="en-US" sz="2200" dirty="0" err="1">
                <a:latin typeface="+mn-ea"/>
              </a:rPr>
              <a:t>ciascuna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unità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chiede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definire</a:t>
            </a:r>
            <a:r>
              <a:rPr lang="en-US" sz="2200" dirty="0">
                <a:latin typeface="+mn-ea"/>
              </a:rPr>
              <a:t> la </a:t>
            </a:r>
            <a:r>
              <a:rPr lang="en-US" sz="2200" b="1" dirty="0" err="1">
                <a:latin typeface="+mn-ea"/>
              </a:rPr>
              <a:t>giacitura</a:t>
            </a:r>
            <a:r>
              <a:rPr lang="en-US" sz="2200" dirty="0">
                <a:latin typeface="+mn-ea"/>
              </a:rPr>
              <a:t> (</a:t>
            </a:r>
            <a:r>
              <a:rPr lang="en-US" sz="2200" b="1" dirty="0" err="1">
                <a:latin typeface="+mn-ea"/>
              </a:rPr>
              <a:t>immersione</a:t>
            </a:r>
            <a:r>
              <a:rPr lang="en-US" sz="2200" b="1" dirty="0">
                <a:latin typeface="+mn-ea"/>
              </a:rPr>
              <a:t>/</a:t>
            </a:r>
            <a:r>
              <a:rPr lang="en-US" sz="2200" b="1" dirty="0" err="1">
                <a:latin typeface="+mn-ea"/>
              </a:rPr>
              <a:t>inclinazione</a:t>
            </a:r>
            <a:r>
              <a:rPr lang="en-US" sz="2200" dirty="0">
                <a:latin typeface="+mn-ea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+mn-ea"/>
              </a:rPr>
              <a:t>Il campo </a:t>
            </a:r>
            <a:r>
              <a:rPr lang="en-US" sz="2200" b="1" dirty="0" err="1">
                <a:latin typeface="+mn-ea"/>
              </a:rPr>
              <a:t>litologia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invece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può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essere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integrato</a:t>
            </a:r>
            <a:r>
              <a:rPr lang="en-US" sz="2200" dirty="0">
                <a:latin typeface="+mn-ea"/>
              </a:rPr>
              <a:t> da </a:t>
            </a:r>
            <a:r>
              <a:rPr lang="en-US" sz="2200" dirty="0" err="1">
                <a:latin typeface="+mn-ea"/>
              </a:rPr>
              <a:t>osservazioni</a:t>
            </a:r>
            <a:r>
              <a:rPr lang="en-US" sz="2200" dirty="0">
                <a:latin typeface="+mn-ea"/>
              </a:rPr>
              <a:t> in campo o </a:t>
            </a:r>
            <a:r>
              <a:rPr lang="en-US" sz="2200" dirty="0" err="1">
                <a:latin typeface="+mn-ea"/>
              </a:rPr>
              <a:t>dai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risultati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delle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indagini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geognostiche</a:t>
            </a:r>
            <a:r>
              <a:rPr lang="en-US" sz="2200" dirty="0">
                <a:latin typeface="+mn-ea"/>
              </a:rPr>
              <a:t> e/o </a:t>
            </a:r>
            <a:r>
              <a:rPr lang="en-US" sz="2200" dirty="0" err="1">
                <a:latin typeface="+mn-ea"/>
              </a:rPr>
              <a:t>statigrafie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sondaggi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noti</a:t>
            </a:r>
            <a:r>
              <a:rPr lang="en-US" sz="2200" dirty="0">
                <a:latin typeface="+mn-ea"/>
              </a:rPr>
              <a:t> (ad </a:t>
            </a:r>
            <a:r>
              <a:rPr lang="en-US" sz="2200" dirty="0" err="1">
                <a:latin typeface="+mn-ea"/>
              </a:rPr>
              <a:t>esempio</a:t>
            </a:r>
            <a:r>
              <a:rPr lang="en-US" sz="2200" dirty="0">
                <a:latin typeface="+mn-ea"/>
              </a:rPr>
              <a:t> L364/84).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2341026-A3EB-912A-6EBA-0EF5FFDE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6" y="1772817"/>
            <a:ext cx="5497461" cy="468052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EF2DB12-C962-7F53-D3C9-31A61D4BD14C}"/>
              </a:ext>
            </a:extLst>
          </p:cNvPr>
          <p:cNvSpPr/>
          <p:nvPr/>
        </p:nvSpPr>
        <p:spPr bwMode="auto">
          <a:xfrm>
            <a:off x="407368" y="1772816"/>
            <a:ext cx="3816424" cy="20162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70C15EB-A0CD-5826-F8F6-C1B55211EC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256B9E32-610A-3515-E59D-B6DE7EA72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39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12"/>
    </mc:Choice>
    <mc:Fallback xmlns="">
      <p:transition spd="slow" advTm="99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1127448" y="764704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Terzo livello: geologia strutturale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807968" y="2132856"/>
            <a:ext cx="60633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+mn-ea"/>
              </a:rPr>
              <a:t>Nel campo </a:t>
            </a:r>
            <a:r>
              <a:rPr lang="en-US" sz="2200" b="1" dirty="0" err="1">
                <a:latin typeface="+mn-ea"/>
              </a:rPr>
              <a:t>geologia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strutturale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va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indicata</a:t>
            </a:r>
            <a:r>
              <a:rPr lang="en-US" sz="2200" dirty="0">
                <a:latin typeface="+mn-ea"/>
              </a:rPr>
              <a:t> la </a:t>
            </a:r>
            <a:r>
              <a:rPr lang="en-US" sz="2200" dirty="0" err="1">
                <a:latin typeface="+mn-ea"/>
              </a:rPr>
              <a:t>presenza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discontinuita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quali</a:t>
            </a:r>
            <a:r>
              <a:rPr lang="en-US" sz="2200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faglie</a:t>
            </a:r>
            <a:r>
              <a:rPr lang="en-US" sz="2200" dirty="0">
                <a:latin typeface="+mn-ea"/>
              </a:rPr>
              <a:t> e </a:t>
            </a:r>
            <a:r>
              <a:rPr lang="en-US" sz="2200" b="1" dirty="0" err="1">
                <a:latin typeface="+mn-ea"/>
              </a:rPr>
              <a:t>fratture</a:t>
            </a:r>
            <a:r>
              <a:rPr lang="en-US" sz="2200" b="1" dirty="0">
                <a:latin typeface="+mn-ea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+mn-ea"/>
              </a:rPr>
              <a:t>Nel </a:t>
            </a:r>
            <a:r>
              <a:rPr lang="en-US" sz="2200" dirty="0" err="1">
                <a:latin typeface="+mn-ea"/>
              </a:rPr>
              <a:t>caso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siano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presenti</a:t>
            </a:r>
            <a:r>
              <a:rPr lang="en-US" sz="2200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faglie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va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definito</a:t>
            </a:r>
            <a:r>
              <a:rPr lang="en-US" sz="2200" dirty="0">
                <a:latin typeface="+mn-ea"/>
              </a:rPr>
              <a:t> il loro </a:t>
            </a:r>
            <a:r>
              <a:rPr lang="en-US" sz="2200" b="1" dirty="0" err="1">
                <a:latin typeface="+mn-ea"/>
              </a:rPr>
              <a:t>stato</a:t>
            </a:r>
            <a:r>
              <a:rPr lang="en-US" sz="2200" b="1" dirty="0">
                <a:latin typeface="+mn-ea"/>
              </a:rPr>
              <a:t> di </a:t>
            </a:r>
            <a:r>
              <a:rPr lang="en-US" sz="2200" b="1" dirty="0" err="1">
                <a:latin typeface="+mn-ea"/>
              </a:rPr>
              <a:t>attività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dirty="0">
                <a:latin typeface="+mn-ea"/>
              </a:rPr>
              <a:t>ed in </a:t>
            </a:r>
            <a:r>
              <a:rPr lang="en-US" sz="2200" dirty="0" err="1">
                <a:latin typeface="+mn-ea"/>
              </a:rPr>
              <a:t>particolare</a:t>
            </a:r>
            <a:r>
              <a:rPr lang="en-US" sz="2200" dirty="0">
                <a:latin typeface="+mn-ea"/>
              </a:rPr>
              <a:t> il loro </a:t>
            </a:r>
            <a:r>
              <a:rPr lang="en-US" sz="2200" b="1" dirty="0" err="1">
                <a:latin typeface="+mn-ea"/>
              </a:rPr>
              <a:t>numero</a:t>
            </a:r>
            <a:r>
              <a:rPr lang="en-US" sz="2200" dirty="0">
                <a:latin typeface="+mn-ea"/>
              </a:rPr>
              <a:t>, la </a:t>
            </a:r>
            <a:r>
              <a:rPr lang="en-US" sz="2200" b="1" dirty="0" err="1">
                <a:latin typeface="+mn-ea"/>
              </a:rPr>
              <a:t>tipologia</a:t>
            </a:r>
            <a:r>
              <a:rPr lang="en-US" sz="2200" dirty="0">
                <a:latin typeface="+mn-ea"/>
              </a:rPr>
              <a:t>, la </a:t>
            </a:r>
            <a:r>
              <a:rPr lang="en-US" sz="2200" b="1" dirty="0" err="1">
                <a:latin typeface="+mn-ea"/>
              </a:rPr>
              <a:t>distanza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dalla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faglia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principale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dirty="0">
                <a:latin typeface="+mn-ea"/>
              </a:rPr>
              <a:t>e la loro </a:t>
            </a:r>
            <a:r>
              <a:rPr lang="en-US" sz="2200" b="1" dirty="0" err="1">
                <a:latin typeface="+mn-ea"/>
              </a:rPr>
              <a:t>orientazione</a:t>
            </a:r>
            <a:r>
              <a:rPr lang="en-US" sz="2200" b="1" dirty="0">
                <a:latin typeface="+mn-ea"/>
              </a:rPr>
              <a:t>.</a:t>
            </a:r>
          </a:p>
          <a:p>
            <a:pPr algn="just"/>
            <a:endParaRPr lang="en-US" sz="2200" b="1" dirty="0">
              <a:latin typeface="+mn-ea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2341026-A3EB-912A-6EBA-0EF5FFDE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6" y="1772817"/>
            <a:ext cx="5497461" cy="468052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FB31419-79FF-E065-6EE1-FF64DC0D9BC6}"/>
              </a:ext>
            </a:extLst>
          </p:cNvPr>
          <p:cNvSpPr/>
          <p:nvPr/>
        </p:nvSpPr>
        <p:spPr bwMode="auto">
          <a:xfrm>
            <a:off x="4223792" y="1772816"/>
            <a:ext cx="1296144" cy="20162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FD04685-1B88-21F0-9034-00F35D5D50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2F0967D2-839F-6DDE-C75F-39D5986A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07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23"/>
    </mc:Choice>
    <mc:Fallback xmlns="">
      <p:transition spd="slow" advTm="38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1127448" y="764704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Terzo livello: stato di attività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663952" y="3200779"/>
            <a:ext cx="62545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+mn-ea"/>
              </a:rPr>
              <a:t>La </a:t>
            </a:r>
            <a:r>
              <a:rPr lang="en-US" sz="2200" dirty="0" err="1">
                <a:latin typeface="+mn-ea"/>
              </a:rPr>
              <a:t>definizione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dello</a:t>
            </a:r>
            <a:r>
              <a:rPr lang="en-US" sz="2200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stato</a:t>
            </a:r>
            <a:r>
              <a:rPr lang="en-US" sz="2200" b="1" dirty="0">
                <a:latin typeface="+mn-ea"/>
              </a:rPr>
              <a:t> di </a:t>
            </a:r>
            <a:r>
              <a:rPr lang="en-US" sz="2200" b="1" dirty="0" err="1">
                <a:latin typeface="+mn-ea"/>
              </a:rPr>
              <a:t>attività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presuppone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una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conoscenza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storica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della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evoluzione</a:t>
            </a:r>
            <a:r>
              <a:rPr lang="en-US" sz="2200" dirty="0">
                <a:latin typeface="+mn-ea"/>
              </a:rPr>
              <a:t> del sinkhole.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2341026-A3EB-912A-6EBA-0EF5FFDE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6" y="1772817"/>
            <a:ext cx="5497461" cy="468052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7444E1B-2C12-5296-844E-88D44F542C48}"/>
              </a:ext>
            </a:extLst>
          </p:cNvPr>
          <p:cNvSpPr/>
          <p:nvPr/>
        </p:nvSpPr>
        <p:spPr bwMode="auto">
          <a:xfrm>
            <a:off x="407368" y="3757122"/>
            <a:ext cx="5112568" cy="5760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94836E3-DFC6-4C95-2B11-BAD2E16449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87BAEEF7-11F8-2B76-20ED-299679AB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12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90"/>
    </mc:Choice>
    <mc:Fallback xmlns="">
      <p:transition spd="slow" advTm="24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1127448" y="764704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Terzo livello: idrogeologia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2341026-A3EB-912A-6EBA-0EF5FFDE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6" y="1772817"/>
            <a:ext cx="5497461" cy="468052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7444E1B-2C12-5296-844E-88D44F542C48}"/>
              </a:ext>
            </a:extLst>
          </p:cNvPr>
          <p:cNvSpPr/>
          <p:nvPr/>
        </p:nvSpPr>
        <p:spPr bwMode="auto">
          <a:xfrm>
            <a:off x="407368" y="4293096"/>
            <a:ext cx="5112568" cy="1224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1320B4-746A-0063-AD39-AA0D274BDA4E}"/>
              </a:ext>
            </a:extLst>
          </p:cNvPr>
          <p:cNvSpPr txBox="1"/>
          <p:nvPr/>
        </p:nvSpPr>
        <p:spPr bwMode="auto">
          <a:xfrm>
            <a:off x="5663952" y="2132856"/>
            <a:ext cx="625452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+mn-ea"/>
              </a:rPr>
              <a:t>Per </a:t>
            </a:r>
            <a:r>
              <a:rPr lang="en-US" sz="2200" dirty="0" err="1">
                <a:latin typeface="+mn-ea"/>
              </a:rPr>
              <a:t>quanto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riguarda</a:t>
            </a:r>
            <a:r>
              <a:rPr lang="en-US" sz="2200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l’idrogeologia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consiglia</a:t>
            </a:r>
            <a:r>
              <a:rPr lang="en-US" sz="2200" dirty="0">
                <a:latin typeface="+mn-ea"/>
              </a:rPr>
              <a:t> di far </a:t>
            </a:r>
            <a:r>
              <a:rPr lang="en-US" sz="2200" dirty="0" err="1">
                <a:latin typeface="+mn-ea"/>
              </a:rPr>
              <a:t>riferimento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alla</a:t>
            </a:r>
            <a:r>
              <a:rPr lang="en-US" sz="2200" dirty="0">
                <a:latin typeface="+mn-ea"/>
              </a:rPr>
              <a:t> carta </a:t>
            </a:r>
            <a:r>
              <a:rPr lang="en-US" sz="2200" dirty="0" err="1">
                <a:latin typeface="+mn-ea"/>
              </a:rPr>
              <a:t>idrogeologica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regionale</a:t>
            </a:r>
            <a:r>
              <a:rPr lang="en-US" sz="2200" dirty="0">
                <a:latin typeface="+mn-ea"/>
              </a:rPr>
              <a:t> (</a:t>
            </a:r>
            <a:r>
              <a:rPr lang="en-US" sz="2200" dirty="0" err="1">
                <a:latin typeface="+mn-ea"/>
              </a:rPr>
              <a:t>ove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disponibile</a:t>
            </a:r>
            <a:r>
              <a:rPr lang="en-US" sz="2200" dirty="0">
                <a:latin typeface="+mn-ea"/>
              </a:rPr>
              <a:t>) e ad </a:t>
            </a:r>
            <a:r>
              <a:rPr lang="en-US" sz="2200" dirty="0" err="1">
                <a:latin typeface="+mn-ea"/>
              </a:rPr>
              <a:t>altri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dati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bibliografici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che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possano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integrare</a:t>
            </a:r>
            <a:r>
              <a:rPr lang="en-US" sz="2200" dirty="0">
                <a:latin typeface="+mn-ea"/>
              </a:rPr>
              <a:t> le </a:t>
            </a:r>
            <a:r>
              <a:rPr lang="en-US" sz="2200" dirty="0" err="1">
                <a:latin typeface="+mn-ea"/>
              </a:rPr>
              <a:t>osservazioni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fatte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localmente</a:t>
            </a:r>
            <a:r>
              <a:rPr lang="en-US" sz="2200" dirty="0">
                <a:latin typeface="+mn-ea"/>
              </a:rPr>
              <a:t> dal </a:t>
            </a:r>
            <a:r>
              <a:rPr lang="en-US" sz="2200" dirty="0" err="1">
                <a:latin typeface="+mn-ea"/>
              </a:rPr>
              <a:t>geologo</a:t>
            </a:r>
            <a:r>
              <a:rPr lang="en-US" sz="2200" dirty="0">
                <a:latin typeface="+mn-ea"/>
              </a:rPr>
              <a:t>.</a:t>
            </a:r>
          </a:p>
          <a:p>
            <a:pPr algn="just"/>
            <a:r>
              <a:rPr lang="en-US" sz="2200" dirty="0">
                <a:latin typeface="+mn-ea"/>
              </a:rPr>
              <a:t>Si </a:t>
            </a:r>
            <a:r>
              <a:rPr lang="en-US" sz="2200" dirty="0" err="1">
                <a:latin typeface="+mn-ea"/>
              </a:rPr>
              <a:t>consiglia</a:t>
            </a:r>
            <a:r>
              <a:rPr lang="en-US" sz="2200" dirty="0">
                <a:latin typeface="+mn-ea"/>
              </a:rPr>
              <a:t> la </a:t>
            </a:r>
            <a:r>
              <a:rPr lang="en-US" sz="2200" dirty="0" err="1">
                <a:latin typeface="+mn-ea"/>
              </a:rPr>
              <a:t>consultazione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delle</a:t>
            </a:r>
            <a:r>
              <a:rPr lang="en-US" sz="2200" dirty="0">
                <a:latin typeface="+mn-ea"/>
              </a:rPr>
              <a:t> carte IGM in scala 1:25.000 e </a:t>
            </a:r>
            <a:r>
              <a:rPr lang="en-US" sz="2200" dirty="0" err="1">
                <a:latin typeface="+mn-ea"/>
              </a:rPr>
              <a:t>della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cartografia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storica</a:t>
            </a:r>
            <a:r>
              <a:rPr lang="en-US" sz="2200" dirty="0">
                <a:latin typeface="+mn-ea"/>
              </a:rPr>
              <a:t>  per </a:t>
            </a:r>
            <a:r>
              <a:rPr lang="en-US" sz="2200" dirty="0" err="1">
                <a:latin typeface="+mn-ea"/>
              </a:rPr>
              <a:t>verificare</a:t>
            </a:r>
            <a:r>
              <a:rPr lang="en-US" sz="2200" dirty="0">
                <a:latin typeface="+mn-ea"/>
              </a:rPr>
              <a:t> la </a:t>
            </a:r>
            <a:r>
              <a:rPr lang="en-US" sz="2200" dirty="0" err="1">
                <a:latin typeface="+mn-ea"/>
              </a:rPr>
              <a:t>presenza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sorgenti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estinte</a:t>
            </a:r>
            <a:r>
              <a:rPr lang="en-US" sz="2200" dirty="0">
                <a:latin typeface="+mn-ea"/>
              </a:rPr>
              <a:t> o </a:t>
            </a:r>
            <a:r>
              <a:rPr lang="en-US" sz="2200" dirty="0" err="1">
                <a:latin typeface="+mn-ea"/>
              </a:rPr>
              <a:t>comunque</a:t>
            </a:r>
            <a:r>
              <a:rPr lang="en-US" sz="2200" dirty="0">
                <a:latin typeface="+mn-ea"/>
              </a:rPr>
              <a:t> non </a:t>
            </a:r>
            <a:r>
              <a:rPr lang="en-US" sz="2200" dirty="0" err="1">
                <a:latin typeface="+mn-ea"/>
              </a:rPr>
              <a:t>segnalate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sulle</a:t>
            </a:r>
            <a:r>
              <a:rPr lang="en-US" sz="2200" dirty="0">
                <a:latin typeface="+mn-ea"/>
              </a:rPr>
              <a:t> carte </a:t>
            </a:r>
            <a:r>
              <a:rPr lang="en-US" sz="2200" dirty="0" err="1">
                <a:latin typeface="+mn-ea"/>
              </a:rPr>
              <a:t>idrogeologiche</a:t>
            </a:r>
            <a:r>
              <a:rPr lang="en-US" sz="2200" dirty="0">
                <a:latin typeface="+mn-ea"/>
              </a:rPr>
              <a:t> e di </a:t>
            </a:r>
            <a:r>
              <a:rPr lang="en-US" sz="2200" dirty="0" err="1">
                <a:latin typeface="+mn-ea"/>
              </a:rPr>
              <a:t>altri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elementi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idrografici</a:t>
            </a:r>
            <a:r>
              <a:rPr lang="en-US" sz="2200" dirty="0">
                <a:latin typeface="+mn-ea"/>
              </a:rPr>
              <a:t>  </a:t>
            </a:r>
            <a:r>
              <a:rPr lang="en-US" sz="2200" dirty="0" err="1">
                <a:latin typeface="+mn-ea"/>
              </a:rPr>
              <a:t>tombati</a:t>
            </a:r>
            <a:r>
              <a:rPr lang="en-US" sz="2200" dirty="0">
                <a:latin typeface="+mn-ea"/>
              </a:rPr>
              <a:t> o </a:t>
            </a:r>
            <a:r>
              <a:rPr lang="en-US" sz="2200" dirty="0" err="1">
                <a:latin typeface="+mn-ea"/>
              </a:rPr>
              <a:t>incanalati</a:t>
            </a:r>
            <a:r>
              <a:rPr lang="en-US" sz="2200" dirty="0">
                <a:latin typeface="+mn-ea"/>
              </a:rPr>
              <a:t> in </a:t>
            </a:r>
            <a:r>
              <a:rPr lang="en-US" sz="2200" dirty="0" err="1">
                <a:latin typeface="+mn-ea"/>
              </a:rPr>
              <a:t>sotterraneo</a:t>
            </a:r>
            <a:r>
              <a:rPr lang="en-US" sz="2200" dirty="0">
                <a:latin typeface="+mn-ea"/>
              </a:rPr>
              <a:t>.</a:t>
            </a:r>
            <a:endParaRPr lang="en-US" dirty="0">
              <a:latin typeface="+mn-ea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173A9B6-461D-21B2-D4AA-379F7A9AAF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185CC0B7-5CAB-D0AC-9F65-84F0ABBA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901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42"/>
    </mc:Choice>
    <mc:Fallback xmlns="">
      <p:transition spd="slow" advTm="42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978904" y="826881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Terzo livello: emanazioni gassose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2341026-A3EB-912A-6EBA-0EF5FFDE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6" y="1772817"/>
            <a:ext cx="5497461" cy="468052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7444E1B-2C12-5296-844E-88D44F542C48}"/>
              </a:ext>
            </a:extLst>
          </p:cNvPr>
          <p:cNvSpPr/>
          <p:nvPr/>
        </p:nvSpPr>
        <p:spPr bwMode="auto">
          <a:xfrm>
            <a:off x="407368" y="5445224"/>
            <a:ext cx="1728192" cy="1008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1320B4-746A-0063-AD39-AA0D274BDA4E}"/>
              </a:ext>
            </a:extLst>
          </p:cNvPr>
          <p:cNvSpPr txBox="1"/>
          <p:nvPr/>
        </p:nvSpPr>
        <p:spPr bwMode="auto">
          <a:xfrm>
            <a:off x="5616797" y="2636912"/>
            <a:ext cx="625452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+mn-ea"/>
              </a:rPr>
              <a:t>Nel campo </a:t>
            </a:r>
            <a:r>
              <a:rPr lang="en-US" sz="2200" b="1" dirty="0" err="1">
                <a:latin typeface="+mn-ea"/>
              </a:rPr>
              <a:t>emanazioni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gassose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oltre</a:t>
            </a:r>
            <a:r>
              <a:rPr lang="en-US" sz="2200" dirty="0">
                <a:latin typeface="+mn-ea"/>
              </a:rPr>
              <a:t> ad </a:t>
            </a:r>
            <a:r>
              <a:rPr lang="en-US" sz="2200" dirty="0" err="1">
                <a:latin typeface="+mn-ea"/>
              </a:rPr>
              <a:t>indicare</a:t>
            </a:r>
            <a:r>
              <a:rPr lang="en-US" sz="2200" dirty="0">
                <a:latin typeface="+mn-ea"/>
              </a:rPr>
              <a:t> la loro </a:t>
            </a:r>
            <a:r>
              <a:rPr lang="en-US" sz="2200" dirty="0" err="1">
                <a:latin typeface="+mn-ea"/>
              </a:rPr>
              <a:t>presenza</a:t>
            </a:r>
            <a:r>
              <a:rPr lang="en-US" sz="2200" dirty="0">
                <a:latin typeface="+mn-ea"/>
              </a:rPr>
              <a:t>/</a:t>
            </a:r>
            <a:r>
              <a:rPr lang="en-US" sz="2200" dirty="0" err="1">
                <a:latin typeface="+mn-ea"/>
              </a:rPr>
              <a:t>assenza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all’interno</a:t>
            </a:r>
            <a:r>
              <a:rPr lang="en-US" sz="2200" dirty="0">
                <a:latin typeface="+mn-ea"/>
              </a:rPr>
              <a:t> del sinkhole, </a:t>
            </a:r>
            <a:r>
              <a:rPr lang="en-US" sz="2200" dirty="0" err="1">
                <a:latin typeface="+mn-ea"/>
              </a:rPr>
              <a:t>si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consiglia</a:t>
            </a:r>
            <a:r>
              <a:rPr lang="en-US" sz="2200" dirty="0">
                <a:latin typeface="+mn-ea"/>
              </a:rPr>
              <a:t> di fare </a:t>
            </a:r>
            <a:r>
              <a:rPr lang="en-US" sz="2200" dirty="0" err="1">
                <a:latin typeface="+mn-ea"/>
              </a:rPr>
              <a:t>riferimento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anche</a:t>
            </a:r>
            <a:r>
              <a:rPr lang="en-US" sz="2200" dirty="0">
                <a:latin typeface="+mn-ea"/>
              </a:rPr>
              <a:t> alle carte </a:t>
            </a:r>
            <a:r>
              <a:rPr lang="en-US" sz="2200" dirty="0" err="1">
                <a:latin typeface="+mn-ea"/>
              </a:rPr>
              <a:t>geologiche</a:t>
            </a:r>
            <a:r>
              <a:rPr lang="en-US" sz="2200" dirty="0">
                <a:latin typeface="+mn-ea"/>
              </a:rPr>
              <a:t> e </a:t>
            </a:r>
            <a:r>
              <a:rPr lang="en-US" sz="2200" dirty="0" err="1">
                <a:latin typeface="+mn-ea"/>
              </a:rPr>
              <a:t>alla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bibliografia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riferimento</a:t>
            </a:r>
            <a:r>
              <a:rPr lang="en-US" sz="2200" dirty="0">
                <a:latin typeface="+mn-ea"/>
              </a:rPr>
              <a:t> per </a:t>
            </a:r>
            <a:r>
              <a:rPr lang="en-US" sz="2200" dirty="0" err="1">
                <a:latin typeface="+mn-ea"/>
              </a:rPr>
              <a:t>l’area</a:t>
            </a:r>
            <a:r>
              <a:rPr lang="en-US" sz="2200" dirty="0">
                <a:latin typeface="+mn-ea"/>
              </a:rPr>
              <a:t>, per </a:t>
            </a:r>
            <a:r>
              <a:rPr lang="en-US" sz="2200" dirty="0" err="1">
                <a:latin typeface="+mn-ea"/>
              </a:rPr>
              <a:t>segnalare</a:t>
            </a:r>
            <a:r>
              <a:rPr lang="en-US" sz="2200" dirty="0">
                <a:latin typeface="+mn-ea"/>
              </a:rPr>
              <a:t> in nota la </a:t>
            </a:r>
            <a:r>
              <a:rPr lang="en-US" sz="2200" dirty="0" err="1">
                <a:latin typeface="+mn-ea"/>
              </a:rPr>
              <a:t>presenza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emanazioni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documentate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nel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suo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intorno</a:t>
            </a:r>
            <a:r>
              <a:rPr lang="en-US" sz="2200" dirty="0">
                <a:latin typeface="+mn-ea"/>
              </a:rPr>
              <a:t>.</a:t>
            </a:r>
            <a:endParaRPr lang="en-US" dirty="0">
              <a:latin typeface="+mn-ea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E84F47-7E0F-A67F-5C57-BE29B0630D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91A77863-E1A2-0742-EEBB-45D7649CC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27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37"/>
    </mc:Choice>
    <mc:Fallback xmlns="">
      <p:transition spd="slow" advTm="26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-4399" y="908720"/>
            <a:ext cx="1216935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Terzo livello: indagini geofisiche e monitoraggio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616797" y="2564904"/>
            <a:ext cx="62545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n-ea"/>
              </a:rPr>
              <a:t>Negli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ultimi</a:t>
            </a:r>
            <a:r>
              <a:rPr lang="en-US" sz="2200" dirty="0">
                <a:latin typeface="+mn-ea"/>
              </a:rPr>
              <a:t> due </a:t>
            </a:r>
            <a:r>
              <a:rPr lang="en-US" sz="2200" dirty="0" err="1">
                <a:latin typeface="+mn-ea"/>
              </a:rPr>
              <a:t>campi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della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scheda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chiede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indicare</a:t>
            </a:r>
            <a:r>
              <a:rPr lang="en-US" sz="2200" dirty="0">
                <a:latin typeface="+mn-ea"/>
              </a:rPr>
              <a:t> se </a:t>
            </a:r>
            <a:r>
              <a:rPr lang="en-US" sz="2200" dirty="0" err="1">
                <a:latin typeface="+mn-ea"/>
              </a:rPr>
              <a:t>sono</a:t>
            </a:r>
            <a:r>
              <a:rPr lang="en-US" sz="2200" dirty="0">
                <a:latin typeface="+mn-ea"/>
              </a:rPr>
              <a:t> state </a:t>
            </a:r>
            <a:r>
              <a:rPr lang="en-US" sz="2200" dirty="0" err="1">
                <a:latin typeface="+mn-ea"/>
              </a:rPr>
              <a:t>effettuate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delle</a:t>
            </a:r>
            <a:r>
              <a:rPr lang="en-US" sz="2200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indagini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geofisiche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dirty="0">
                <a:latin typeface="+mn-ea"/>
              </a:rPr>
              <a:t>e se </a:t>
            </a:r>
            <a:r>
              <a:rPr lang="en-US" sz="2200" dirty="0" err="1">
                <a:latin typeface="+mn-ea"/>
              </a:rPr>
              <a:t>sono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stati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installati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dei</a:t>
            </a:r>
            <a:r>
              <a:rPr lang="en-US" sz="2200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sistemi</a:t>
            </a:r>
            <a:r>
              <a:rPr lang="en-US" sz="2200" b="1" dirty="0">
                <a:latin typeface="+mn-ea"/>
              </a:rPr>
              <a:t> di </a:t>
            </a:r>
            <a:r>
              <a:rPr lang="en-US" sz="2200" b="1" dirty="0" err="1">
                <a:latin typeface="+mn-ea"/>
              </a:rPr>
              <a:t>monitoraggio</a:t>
            </a:r>
            <a:r>
              <a:rPr lang="en-US" sz="2200" dirty="0">
                <a:latin typeface="+mn-ea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+mn-ea"/>
              </a:rPr>
              <a:t>Ove </a:t>
            </a:r>
            <a:r>
              <a:rPr lang="en-US" sz="2200" dirty="0" err="1">
                <a:latin typeface="+mn-ea"/>
              </a:rPr>
              <a:t>presenti</a:t>
            </a:r>
            <a:r>
              <a:rPr lang="en-US" sz="2200" dirty="0">
                <a:latin typeface="+mn-ea"/>
              </a:rPr>
              <a:t> la loro </a:t>
            </a:r>
            <a:r>
              <a:rPr lang="en-US" sz="2200" dirty="0" err="1">
                <a:latin typeface="+mn-ea"/>
              </a:rPr>
              <a:t>descrizione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può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essere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integrata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anche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attraverso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degli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allegati</a:t>
            </a:r>
            <a:r>
              <a:rPr lang="en-US" sz="2200" dirty="0">
                <a:latin typeface="+mn-ea"/>
              </a:rPr>
              <a:t>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2341026-A3EB-912A-6EBA-0EF5FFDE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6" y="1772817"/>
            <a:ext cx="5497461" cy="468052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68FECB1-80EF-3508-F80A-73B8EB167221}"/>
              </a:ext>
            </a:extLst>
          </p:cNvPr>
          <p:cNvSpPr/>
          <p:nvPr/>
        </p:nvSpPr>
        <p:spPr bwMode="auto">
          <a:xfrm>
            <a:off x="2135560" y="5445224"/>
            <a:ext cx="3384376" cy="1008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878B7A1-DB75-5503-27FE-2C0F1686EE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5EB69817-CDB1-8C98-44C1-5EE3920C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97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87"/>
    </mc:Choice>
    <mc:Fallback xmlns="">
      <p:transition spd="slow" advTm="31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1271464" y="764704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Scheda di rilievo dei sinkhole naturali ed </a:t>
            </a:r>
            <a:r>
              <a:rPr lang="it-IT" sz="2800" b="1" dirty="0" err="1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atropogenici</a:t>
            </a: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 </a:t>
            </a:r>
          </a:p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Annotazioni rilievi ed allegati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447928" y="2132856"/>
            <a:ext cx="62545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+mn-ea"/>
              </a:rPr>
              <a:t>L’ultima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parte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della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scheda</a:t>
            </a:r>
            <a:r>
              <a:rPr lang="en-US" sz="2200" dirty="0">
                <a:latin typeface="+mn-ea"/>
              </a:rPr>
              <a:t> </a:t>
            </a:r>
            <a:r>
              <a:rPr lang="it-IT" sz="2200" dirty="0">
                <a:latin typeface="+mn-ea"/>
              </a:rPr>
              <a:t>di rilievo dei sinkhole naturali ed </a:t>
            </a:r>
            <a:r>
              <a:rPr lang="it-IT" sz="2200" dirty="0" err="1">
                <a:latin typeface="+mn-ea"/>
              </a:rPr>
              <a:t>atropogenici</a:t>
            </a:r>
            <a:r>
              <a:rPr lang="it-IT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presenta</a:t>
            </a:r>
            <a:r>
              <a:rPr lang="en-US" sz="2200" dirty="0">
                <a:latin typeface="+mn-ea"/>
              </a:rPr>
              <a:t> un campo libero </a:t>
            </a:r>
            <a:r>
              <a:rPr lang="en-US" sz="2200" dirty="0" err="1">
                <a:latin typeface="+mn-ea"/>
              </a:rPr>
              <a:t>che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può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essere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compilato</a:t>
            </a:r>
            <a:r>
              <a:rPr lang="en-US" sz="2200" dirty="0">
                <a:latin typeface="+mn-ea"/>
              </a:rPr>
              <a:t>, </a:t>
            </a:r>
            <a:r>
              <a:rPr lang="en-US" sz="2200" dirty="0" err="1">
                <a:latin typeface="+mn-ea"/>
              </a:rPr>
              <a:t>già</a:t>
            </a:r>
            <a:r>
              <a:rPr lang="en-US" sz="2200" dirty="0">
                <a:latin typeface="+mn-ea"/>
              </a:rPr>
              <a:t> a </a:t>
            </a:r>
            <a:r>
              <a:rPr lang="en-US" sz="2200" dirty="0" err="1">
                <a:latin typeface="+mn-ea"/>
              </a:rPr>
              <a:t>partire</a:t>
            </a:r>
            <a:r>
              <a:rPr lang="en-US" sz="2200" dirty="0">
                <a:latin typeface="+mn-ea"/>
              </a:rPr>
              <a:t> dal primo </a:t>
            </a:r>
            <a:r>
              <a:rPr lang="en-US" sz="2200" dirty="0" err="1">
                <a:latin typeface="+mn-ea"/>
              </a:rPr>
              <a:t>livello</a:t>
            </a:r>
            <a:r>
              <a:rPr lang="en-US" sz="2200" dirty="0">
                <a:latin typeface="+mn-ea"/>
              </a:rPr>
              <a:t>, per </a:t>
            </a:r>
            <a:r>
              <a:rPr lang="en-US" sz="2200" dirty="0" err="1">
                <a:latin typeface="+mn-ea"/>
              </a:rPr>
              <a:t>inserire</a:t>
            </a:r>
            <a:r>
              <a:rPr lang="en-US" sz="2200" dirty="0">
                <a:latin typeface="+mn-ea"/>
              </a:rPr>
              <a:t> non solo </a:t>
            </a:r>
            <a:r>
              <a:rPr lang="en-US" sz="2200" dirty="0" err="1">
                <a:latin typeface="+mn-ea"/>
              </a:rPr>
              <a:t>annotazioni</a:t>
            </a:r>
            <a:r>
              <a:rPr lang="en-US" sz="2200" dirty="0">
                <a:latin typeface="+mn-ea"/>
              </a:rPr>
              <a:t> e rilievi, ma </a:t>
            </a:r>
            <a:r>
              <a:rPr lang="en-US" sz="2200" dirty="0" err="1">
                <a:latin typeface="+mn-ea"/>
              </a:rPr>
              <a:t>anche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descrizioni</a:t>
            </a:r>
            <a:r>
              <a:rPr lang="en-US" sz="2200" dirty="0">
                <a:latin typeface="+mn-ea"/>
              </a:rPr>
              <a:t>, </a:t>
            </a:r>
            <a:r>
              <a:rPr lang="en-US" sz="2200" dirty="0" err="1">
                <a:latin typeface="+mn-ea"/>
              </a:rPr>
              <a:t>riferimenti</a:t>
            </a:r>
            <a:r>
              <a:rPr lang="en-US" sz="2200" dirty="0">
                <a:latin typeface="+mn-ea"/>
              </a:rPr>
              <a:t> a </a:t>
            </a:r>
            <a:r>
              <a:rPr lang="en-US" sz="2200" dirty="0" err="1">
                <a:latin typeface="+mn-ea"/>
              </a:rPr>
              <a:t>foto</a:t>
            </a:r>
            <a:r>
              <a:rPr lang="en-US" sz="2200" dirty="0">
                <a:latin typeface="+mn-ea"/>
              </a:rPr>
              <a:t>, </a:t>
            </a:r>
            <a:r>
              <a:rPr lang="en-US" sz="2200" dirty="0" err="1">
                <a:latin typeface="+mn-ea"/>
              </a:rPr>
              <a:t>planimetrie</a:t>
            </a:r>
            <a:r>
              <a:rPr lang="en-US" sz="2200" dirty="0">
                <a:latin typeface="+mn-ea"/>
              </a:rPr>
              <a:t>, </a:t>
            </a:r>
            <a:r>
              <a:rPr lang="en-US" sz="2200" dirty="0" err="1">
                <a:latin typeface="+mn-ea"/>
              </a:rPr>
              <a:t>elenco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allegati</a:t>
            </a:r>
            <a:r>
              <a:rPr lang="en-US" sz="2200" dirty="0">
                <a:latin typeface="+mn-ea"/>
              </a:rPr>
              <a:t> ed </a:t>
            </a:r>
            <a:r>
              <a:rPr lang="en-US" sz="2200" dirty="0" err="1">
                <a:latin typeface="+mn-ea"/>
              </a:rPr>
              <a:t>ogni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tipo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informazione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aggiuntiva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che</a:t>
            </a:r>
            <a:r>
              <a:rPr lang="en-US" sz="2200" dirty="0">
                <a:latin typeface="+mn-ea"/>
              </a:rPr>
              <a:t> per </a:t>
            </a:r>
            <a:r>
              <a:rPr lang="en-US" sz="2200" dirty="0" err="1">
                <a:latin typeface="+mn-ea"/>
              </a:rPr>
              <a:t>motivi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spazio</a:t>
            </a:r>
            <a:r>
              <a:rPr lang="en-US" sz="2200" dirty="0">
                <a:latin typeface="+mn-ea"/>
              </a:rPr>
              <a:t> e di </a:t>
            </a:r>
            <a:r>
              <a:rPr lang="en-US" sz="2200" dirty="0" err="1">
                <a:latin typeface="+mn-ea"/>
              </a:rPr>
              <a:t>semplicità</a:t>
            </a:r>
            <a:r>
              <a:rPr lang="en-US" sz="2200" dirty="0">
                <a:latin typeface="+mn-ea"/>
              </a:rPr>
              <a:t> non è </a:t>
            </a:r>
            <a:r>
              <a:rPr lang="en-US" sz="2200" dirty="0" err="1">
                <a:latin typeface="+mn-ea"/>
              </a:rPr>
              <a:t>stato</a:t>
            </a:r>
            <a:r>
              <a:rPr lang="en-US" sz="2200" dirty="0">
                <a:latin typeface="+mn-ea"/>
              </a:rPr>
              <a:t> possible </a:t>
            </a:r>
            <a:r>
              <a:rPr lang="en-US" sz="2200" dirty="0" err="1">
                <a:latin typeface="+mn-ea"/>
              </a:rPr>
              <a:t>inserire</a:t>
            </a:r>
            <a:r>
              <a:rPr lang="en-US" sz="2200" dirty="0">
                <a:latin typeface="+mn-ea"/>
              </a:rPr>
              <a:t>  </a:t>
            </a:r>
            <a:r>
              <a:rPr lang="en-US" sz="2200" dirty="0" err="1">
                <a:latin typeface="+mn-ea"/>
              </a:rPr>
              <a:t>nella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scheda</a:t>
            </a:r>
            <a:r>
              <a:rPr lang="en-US" sz="2200" dirty="0">
                <a:latin typeface="+mn-ea"/>
              </a:rPr>
              <a:t>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0E24927-E26C-8475-F265-4B9EC179F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32" y="1850285"/>
            <a:ext cx="4197566" cy="408326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C61EA05-4112-D96B-2AF3-5DE272C8D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6FCCC54-0A4E-81C2-A6A6-76AADD135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7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56"/>
    </mc:Choice>
    <mc:Fallback xmlns="">
      <p:transition spd="slow" advTm="30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767408" y="664760"/>
            <a:ext cx="10306200" cy="6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4267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Conclusioni</a:t>
            </a:r>
            <a:endParaRPr sz="32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A9ED5B9-C760-8B61-F8CC-B9DFA93547AD}"/>
              </a:ext>
            </a:extLst>
          </p:cNvPr>
          <p:cNvSpPr txBox="1"/>
          <p:nvPr/>
        </p:nvSpPr>
        <p:spPr bwMode="auto">
          <a:xfrm>
            <a:off x="263352" y="1268760"/>
            <a:ext cx="1166529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>
                <a:latin typeface="+mn-ea"/>
              </a:rPr>
              <a:t>Il censimento, dei </a:t>
            </a:r>
            <a:r>
              <a:rPr lang="it-IT" sz="2200" dirty="0" err="1">
                <a:latin typeface="+mn-ea"/>
              </a:rPr>
              <a:t>sinkhole</a:t>
            </a:r>
            <a:r>
              <a:rPr lang="it-IT" sz="2200" dirty="0">
                <a:latin typeface="+mn-ea"/>
              </a:rPr>
              <a:t> </a:t>
            </a:r>
            <a:r>
              <a:rPr lang="it-IT" sz="2200" i="1" dirty="0">
                <a:latin typeface="+mn-ea"/>
              </a:rPr>
              <a:t>naturali ed antropogenici</a:t>
            </a:r>
            <a:r>
              <a:rPr lang="it-IT" sz="2200" dirty="0">
                <a:latin typeface="+mn-ea"/>
              </a:rPr>
              <a:t>, associato a quello delle cavità sotterranee rappresenta un elemento essenziale per la prevenzione dei rischi naturali connessi al dissesto idrogeologico.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200" dirty="0">
              <a:latin typeface="+mn-e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>
                <a:latin typeface="+mn-ea"/>
              </a:rPr>
              <a:t>La conoscenza di tali fenomeni è ormai fondamentale per la pianificazione territoriale nonché per gli studi di sismicità.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200" dirty="0">
              <a:latin typeface="+mn-e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>
                <a:latin typeface="+mn-ea"/>
              </a:rPr>
              <a:t>L’ubicazione esatta sul territorio di eventi recenti unitamente a quelli avvenuti in passato e ormai ricolmati permette di realizzare mappe di suscettibilità.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200" dirty="0">
              <a:latin typeface="+mn-e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>
                <a:latin typeface="+mn-ea"/>
              </a:rPr>
              <a:t>Le informazioni raccolte attraverso le schede di rilevamento, già a partire dal primo livello, risultano oggi di fondamentale importanza per definire tipologia, evoluzione e stato di attività dei </a:t>
            </a:r>
            <a:r>
              <a:rPr lang="it-IT" sz="2200" dirty="0" err="1">
                <a:latin typeface="+mn-ea"/>
              </a:rPr>
              <a:t>sinkhole</a:t>
            </a:r>
            <a:r>
              <a:rPr lang="it-IT" sz="2200" dirty="0">
                <a:latin typeface="+mn-ea"/>
              </a:rPr>
              <a:t> che sono stati censiti.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200" dirty="0">
              <a:latin typeface="+mn-e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>
                <a:latin typeface="+mn-ea"/>
              </a:rPr>
              <a:t>La raccolta di semplici informazioni, anche da personale non specializzato o dagli abitanti, permette di arrivare a conoscere tutte le </a:t>
            </a:r>
            <a:r>
              <a:rPr lang="it-IT" sz="2200" i="1" dirty="0">
                <a:latin typeface="+mn-ea"/>
              </a:rPr>
              <a:t>sinkhole prone </a:t>
            </a:r>
            <a:r>
              <a:rPr lang="it-IT" sz="2200" i="1" dirty="0" err="1">
                <a:latin typeface="+mn-ea"/>
              </a:rPr>
              <a:t>areas</a:t>
            </a:r>
            <a:r>
              <a:rPr lang="it-IT" sz="2200" i="1" dirty="0">
                <a:latin typeface="+mn-ea"/>
              </a:rPr>
              <a:t> </a:t>
            </a:r>
            <a:r>
              <a:rPr lang="it-IT" sz="2200" dirty="0">
                <a:latin typeface="+mn-ea"/>
              </a:rPr>
              <a:t>del territorio italiano.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79EF78B-184B-90AE-24FD-0EF53E925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66782F4F-4731-22E0-853F-14D5A3EC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72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32"/>
    </mc:Choice>
    <mc:Fallback xmlns="">
      <p:transition spd="slow" advTm="9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Sottotitolo 2"/>
          <p:cNvSpPr txBox="1"/>
          <p:nvPr/>
        </p:nvSpPr>
        <p:spPr bwMode="auto">
          <a:xfrm>
            <a:off x="805391" y="937279"/>
            <a:ext cx="10583159" cy="81699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4572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4267" b="1" dirty="0">
                <a:solidFill>
                  <a:srgbClr val="5D7A63"/>
                </a:solidFill>
                <a:latin typeface="+mj-ea"/>
                <a:ea typeface="+mj-ea"/>
              </a:rPr>
              <a:t>Thanks for the </a:t>
            </a:r>
            <a:r>
              <a:rPr lang="it-IT" sz="4267" b="1" dirty="0" err="1">
                <a:solidFill>
                  <a:srgbClr val="5D7A63"/>
                </a:solidFill>
                <a:latin typeface="+mj-ea"/>
                <a:ea typeface="+mj-ea"/>
              </a:rPr>
              <a:t>attention</a:t>
            </a:r>
            <a:endParaRPr sz="4267" dirty="0">
              <a:solidFill>
                <a:srgbClr val="5D7A63"/>
              </a:solidFill>
              <a:latin typeface="+mj-ea"/>
              <a:ea typeface="+mj-ea"/>
            </a:endParaRPr>
          </a:p>
        </p:txBody>
      </p:sp>
      <p:grpSp>
        <p:nvGrpSpPr>
          <p:cNvPr id="44" name="Gruppo 43"/>
          <p:cNvGrpSpPr/>
          <p:nvPr/>
        </p:nvGrpSpPr>
        <p:grpSpPr bwMode="auto">
          <a:xfrm>
            <a:off x="325391" y="1988840"/>
            <a:ext cx="11541219" cy="4002355"/>
            <a:chOff x="-267375" y="105583"/>
            <a:chExt cx="8655914" cy="3001766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4"/>
            <a:srcRect l="4502" t="5608" r="3294" b="7068"/>
            <a:stretch/>
          </p:blipFill>
          <p:spPr bwMode="auto">
            <a:xfrm>
              <a:off x="4219579" y="133978"/>
              <a:ext cx="857533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4"/>
            <p:cNvPicPr>
              <a:picLocks noChangeAspect="1" noChangeArrowheads="1"/>
            </p:cNvPicPr>
            <p:nvPr/>
          </p:nvPicPr>
          <p:blipFill rotWithShape="1">
            <a:blip r:embed="rId5"/>
            <a:srcRect l="6751" t="13303" r="5108" b="12913"/>
            <a:stretch/>
          </p:blipFill>
          <p:spPr bwMode="auto">
            <a:xfrm>
              <a:off x="2320902" y="133978"/>
              <a:ext cx="1575639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Immagine 26" descr="Immagine che contiene testo, oggetto da esterni&#10;&#10;Descrizione generata automaticamente"/>
            <p:cNvPicPr>
              <a:picLocks noChangeAspect="1"/>
            </p:cNvPicPr>
            <p:nvPr/>
          </p:nvPicPr>
          <p:blipFill rotWithShape="1">
            <a:blip r:embed="rId6"/>
            <a:srcRect l="2" r="-273"/>
            <a:stretch/>
          </p:blipFill>
          <p:spPr bwMode="auto">
            <a:xfrm>
              <a:off x="1830271" y="1078704"/>
              <a:ext cx="4432233" cy="1080000"/>
            </a:xfrm>
            <a:prstGeom prst="rect">
              <a:avLst/>
            </a:prstGeom>
          </p:spPr>
        </p:pic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7"/>
            <a:stretch/>
          </p:blipFill>
          <p:spPr bwMode="auto">
            <a:xfrm>
              <a:off x="92625" y="2387349"/>
              <a:ext cx="2020299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-267375" y="1258704"/>
              <a:ext cx="72000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9"/>
            <a:stretch/>
          </p:blipFill>
          <p:spPr bwMode="auto">
            <a:xfrm>
              <a:off x="1324415" y="133978"/>
              <a:ext cx="673449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10"/>
            <a:stretch/>
          </p:blipFill>
          <p:spPr bwMode="auto">
            <a:xfrm>
              <a:off x="779841" y="1258704"/>
              <a:ext cx="723214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9"/>
            <p:cNvPicPr>
              <a:picLocks noChangeAspect="1" noChangeArrowheads="1"/>
            </p:cNvPicPr>
            <p:nvPr/>
          </p:nvPicPr>
          <p:blipFill>
            <a:blip r:embed="rId11"/>
            <a:stretch/>
          </p:blipFill>
          <p:spPr bwMode="auto">
            <a:xfrm>
              <a:off x="5400150" y="133978"/>
              <a:ext cx="1706301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10"/>
            <p:cNvPicPr>
              <a:picLocks noChangeAspect="1" noChangeArrowheads="1"/>
            </p:cNvPicPr>
            <p:nvPr/>
          </p:nvPicPr>
          <p:blipFill>
            <a:blip r:embed="rId12"/>
            <a:stretch/>
          </p:blipFill>
          <p:spPr bwMode="auto">
            <a:xfrm>
              <a:off x="7429488" y="105583"/>
              <a:ext cx="719999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1"/>
            <p:cNvPicPr>
              <a:picLocks noChangeAspect="1" noChangeArrowheads="1"/>
            </p:cNvPicPr>
            <p:nvPr/>
          </p:nvPicPr>
          <p:blipFill rotWithShape="1">
            <a:blip r:embed="rId13"/>
            <a:srcRect l="21923" t="4099" r="21235" b="4645"/>
            <a:stretch/>
          </p:blipFill>
          <p:spPr bwMode="auto">
            <a:xfrm>
              <a:off x="6008897" y="2387349"/>
              <a:ext cx="448474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2"/>
            <p:cNvPicPr>
              <a:picLocks noChangeAspect="1" noChangeArrowheads="1"/>
            </p:cNvPicPr>
            <p:nvPr/>
          </p:nvPicPr>
          <p:blipFill>
            <a:blip r:embed="rId14"/>
            <a:stretch/>
          </p:blipFill>
          <p:spPr bwMode="auto">
            <a:xfrm>
              <a:off x="6675004" y="2387349"/>
              <a:ext cx="1476686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3"/>
            <p:cNvPicPr>
              <a:picLocks noChangeAspect="1" noChangeArrowheads="1"/>
            </p:cNvPicPr>
            <p:nvPr/>
          </p:nvPicPr>
          <p:blipFill rotWithShape="1">
            <a:blip r:embed="rId15"/>
            <a:srcRect l="5657"/>
            <a:stretch/>
          </p:blipFill>
          <p:spPr bwMode="auto">
            <a:xfrm>
              <a:off x="4181477" y="2387349"/>
              <a:ext cx="1609787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14"/>
            <p:cNvPicPr>
              <a:picLocks noChangeAspect="1" noChangeArrowheads="1"/>
            </p:cNvPicPr>
            <p:nvPr/>
          </p:nvPicPr>
          <p:blipFill>
            <a:blip r:embed="rId16"/>
            <a:stretch/>
          </p:blipFill>
          <p:spPr bwMode="auto">
            <a:xfrm>
              <a:off x="6589720" y="1258704"/>
              <a:ext cx="719999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15"/>
            <p:cNvPicPr>
              <a:picLocks noChangeAspect="1" noChangeArrowheads="1"/>
            </p:cNvPicPr>
            <p:nvPr/>
          </p:nvPicPr>
          <p:blipFill>
            <a:blip r:embed="rId17"/>
            <a:stretch/>
          </p:blipFill>
          <p:spPr bwMode="auto">
            <a:xfrm>
              <a:off x="2330557" y="2387349"/>
              <a:ext cx="1633287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18"/>
            <p:cNvPicPr>
              <a:picLocks noChangeAspect="1" noChangeArrowheads="1"/>
            </p:cNvPicPr>
            <p:nvPr/>
          </p:nvPicPr>
          <p:blipFill rotWithShape="1">
            <a:blip r:embed="rId18"/>
            <a:srcRect l="1823" t="2417" r="3937" b="4344"/>
            <a:stretch/>
          </p:blipFill>
          <p:spPr bwMode="auto">
            <a:xfrm>
              <a:off x="92625" y="116235"/>
              <a:ext cx="908752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Immagine 40"/>
            <p:cNvPicPr>
              <a:picLocks noChangeAspect="1"/>
            </p:cNvPicPr>
            <p:nvPr/>
          </p:nvPicPr>
          <p:blipFill rotWithShape="1">
            <a:blip r:embed="rId19"/>
            <a:srcRect l="3509" t="5002" r="2191" b="3079"/>
            <a:stretch/>
          </p:blipFill>
          <p:spPr bwMode="auto">
            <a:xfrm>
              <a:off x="7636934" y="1258704"/>
              <a:ext cx="751605" cy="720000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64031A-CA52-6108-EA29-F04513D2D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871505-22CE-E7E5-10C2-8E64CFD7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7"/>
    </mc:Choice>
    <mc:Fallback xmlns="">
      <p:transition spd="slow" advTm="22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552502" y="692696"/>
            <a:ext cx="11153767" cy="120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Introduzione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52C694-E9F2-BAB4-87CE-2675CE845AFA}"/>
              </a:ext>
            </a:extLst>
          </p:cNvPr>
          <p:cNvSpPr txBox="1"/>
          <p:nvPr/>
        </p:nvSpPr>
        <p:spPr bwMode="auto">
          <a:xfrm>
            <a:off x="707439" y="1628800"/>
            <a:ext cx="109320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n-ea"/>
              </a:rPr>
              <a:t>Allo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scopo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facilitare</a:t>
            </a:r>
            <a:r>
              <a:rPr lang="en-US" sz="2200" dirty="0">
                <a:latin typeface="+mn-ea"/>
              </a:rPr>
              <a:t> la </a:t>
            </a:r>
            <a:r>
              <a:rPr lang="en-US" sz="2200" dirty="0" err="1">
                <a:latin typeface="+mn-ea"/>
              </a:rPr>
              <a:t>raccolta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informazioni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essenziali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riguardo</a:t>
            </a:r>
            <a:r>
              <a:rPr lang="en-US" sz="2200" dirty="0">
                <a:latin typeface="+mn-ea"/>
              </a:rPr>
              <a:t> ai sinkhole </a:t>
            </a:r>
            <a:r>
              <a:rPr lang="en-US" sz="2200" dirty="0" err="1">
                <a:latin typeface="+mn-ea"/>
              </a:rPr>
              <a:t>naturali</a:t>
            </a:r>
            <a:r>
              <a:rPr lang="en-US" sz="2200" dirty="0">
                <a:latin typeface="+mn-ea"/>
              </a:rPr>
              <a:t> ed </a:t>
            </a:r>
            <a:r>
              <a:rPr lang="en-US" sz="2200" dirty="0" err="1">
                <a:latin typeface="+mn-ea"/>
              </a:rPr>
              <a:t>antropogenici</a:t>
            </a:r>
            <a:r>
              <a:rPr lang="en-US" sz="2200" dirty="0">
                <a:latin typeface="+mn-ea"/>
              </a:rPr>
              <a:t> è </a:t>
            </a:r>
            <a:r>
              <a:rPr lang="en-US" sz="2200" dirty="0" err="1">
                <a:latin typeface="+mn-ea"/>
              </a:rPr>
              <a:t>stata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predisposta</a:t>
            </a:r>
            <a:r>
              <a:rPr lang="en-US" sz="2200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una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apposita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scheda</a:t>
            </a:r>
            <a:r>
              <a:rPr lang="en-US" sz="2200" b="1" dirty="0">
                <a:latin typeface="+mn-ea"/>
              </a:rPr>
              <a:t> di </a:t>
            </a:r>
            <a:r>
              <a:rPr lang="en-US" sz="2200" b="1" dirty="0" err="1">
                <a:latin typeface="+mn-ea"/>
              </a:rPr>
              <a:t>rilevamento</a:t>
            </a:r>
            <a:r>
              <a:rPr lang="en-US" sz="2200" dirty="0">
                <a:latin typeface="+mn-ea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+mn-ea"/>
              </a:rPr>
              <a:t>Questa </a:t>
            </a:r>
            <a:r>
              <a:rPr lang="en-US" sz="2200" dirty="0" err="1">
                <a:latin typeface="+mn-ea"/>
              </a:rPr>
              <a:t>scheda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potra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essere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distribuita</a:t>
            </a:r>
            <a:r>
              <a:rPr lang="en-US" sz="2200" dirty="0">
                <a:latin typeface="+mn-ea"/>
              </a:rPr>
              <a:t> e </a:t>
            </a:r>
            <a:r>
              <a:rPr lang="en-US" sz="2200" dirty="0" err="1">
                <a:latin typeface="+mn-ea"/>
              </a:rPr>
              <a:t>compilata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anche</a:t>
            </a:r>
            <a:r>
              <a:rPr lang="en-US" sz="2200" dirty="0">
                <a:latin typeface="+mn-ea"/>
              </a:rPr>
              <a:t> in </a:t>
            </a:r>
            <a:r>
              <a:rPr lang="en-US" sz="2200" dirty="0" err="1">
                <a:latin typeface="+mn-ea"/>
              </a:rPr>
              <a:t>formato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cartaceo</a:t>
            </a:r>
            <a:r>
              <a:rPr lang="en-US" sz="2200" dirty="0">
                <a:latin typeface="+mn-ea"/>
              </a:rPr>
              <a:t>, </a:t>
            </a:r>
            <a:r>
              <a:rPr lang="en-US" sz="2200" dirty="0" err="1">
                <a:latin typeface="+mn-ea"/>
              </a:rPr>
              <a:t>oltre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che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digitale</a:t>
            </a:r>
            <a:r>
              <a:rPr lang="en-US" sz="2200" dirty="0">
                <a:latin typeface="+mn-ea"/>
              </a:rPr>
              <a:t>, ed è </a:t>
            </a:r>
            <a:r>
              <a:rPr lang="en-US" sz="2200" dirty="0" err="1">
                <a:latin typeface="+mn-ea"/>
              </a:rPr>
              <a:t>rivolta</a:t>
            </a:r>
            <a:r>
              <a:rPr lang="en-US" sz="2200" dirty="0">
                <a:latin typeface="+mn-ea"/>
              </a:rPr>
              <a:t> ad </a:t>
            </a:r>
            <a:r>
              <a:rPr lang="en-US" sz="2200" dirty="0" err="1">
                <a:latin typeface="+mn-ea"/>
              </a:rPr>
              <a:t>integrare</a:t>
            </a:r>
            <a:r>
              <a:rPr lang="en-US" sz="2200" dirty="0">
                <a:latin typeface="+mn-ea"/>
              </a:rPr>
              <a:t> la </a:t>
            </a:r>
            <a:r>
              <a:rPr lang="en-US" sz="2200" dirty="0" err="1">
                <a:latin typeface="+mn-ea"/>
              </a:rPr>
              <a:t>apposita</a:t>
            </a:r>
            <a:r>
              <a:rPr lang="en-US" sz="2200" dirty="0">
                <a:latin typeface="+mn-ea"/>
              </a:rPr>
              <a:t> </a:t>
            </a:r>
            <a:r>
              <a:rPr lang="en-US" sz="2200" b="1" dirty="0">
                <a:latin typeface="+mn-ea"/>
              </a:rPr>
              <a:t>App per smartphone</a:t>
            </a:r>
            <a:r>
              <a:rPr lang="en-US" sz="2200" dirty="0">
                <a:latin typeface="+mn-ea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+mn-ea"/>
              </a:rPr>
              <a:t>La </a:t>
            </a:r>
            <a:r>
              <a:rPr lang="en-US" sz="2200" dirty="0" err="1">
                <a:latin typeface="+mn-ea"/>
              </a:rPr>
              <a:t>scheda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presenta</a:t>
            </a:r>
            <a:r>
              <a:rPr lang="en-US" sz="2200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tre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successivi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livelli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dirty="0">
                <a:latin typeface="+mn-ea"/>
              </a:rPr>
              <a:t>di </a:t>
            </a:r>
            <a:r>
              <a:rPr lang="en-US" sz="2200" dirty="0" err="1">
                <a:latin typeface="+mn-ea"/>
              </a:rPr>
              <a:t>approfondimento</a:t>
            </a:r>
            <a:r>
              <a:rPr lang="en-US" sz="2200" dirty="0">
                <a:latin typeface="+mn-ea"/>
              </a:rPr>
              <a:t> in modo da </a:t>
            </a:r>
            <a:r>
              <a:rPr lang="en-US" sz="2200" dirty="0" err="1">
                <a:latin typeface="+mn-ea"/>
              </a:rPr>
              <a:t>poter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essere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agevolmente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compilata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sia</a:t>
            </a:r>
            <a:r>
              <a:rPr lang="en-US" sz="2200" dirty="0">
                <a:latin typeface="+mn-ea"/>
              </a:rPr>
              <a:t> da </a:t>
            </a:r>
            <a:r>
              <a:rPr lang="en-US" sz="2200" dirty="0" err="1">
                <a:latin typeface="+mn-ea"/>
              </a:rPr>
              <a:t>comuni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cittadini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privi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specifiche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competenze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tecniche</a:t>
            </a:r>
            <a:r>
              <a:rPr lang="en-US" sz="2200" dirty="0">
                <a:latin typeface="+mn-ea"/>
              </a:rPr>
              <a:t> (</a:t>
            </a:r>
            <a:r>
              <a:rPr lang="en-US" sz="2200" b="1" dirty="0">
                <a:latin typeface="+mn-ea"/>
              </a:rPr>
              <a:t>primo </a:t>
            </a:r>
            <a:r>
              <a:rPr lang="en-US" sz="2200" b="1" dirty="0" err="1">
                <a:latin typeface="+mn-ea"/>
              </a:rPr>
              <a:t>livello</a:t>
            </a:r>
            <a:r>
              <a:rPr lang="en-US" sz="2200" dirty="0">
                <a:latin typeface="+mn-ea"/>
              </a:rPr>
              <a:t>), </a:t>
            </a:r>
            <a:r>
              <a:rPr lang="en-US" sz="2200" dirty="0" err="1">
                <a:latin typeface="+mn-ea"/>
              </a:rPr>
              <a:t>sia</a:t>
            </a:r>
            <a:r>
              <a:rPr lang="en-US" sz="2200" dirty="0">
                <a:latin typeface="+mn-ea"/>
              </a:rPr>
              <a:t> da </a:t>
            </a:r>
            <a:r>
              <a:rPr lang="en-US" sz="2200" dirty="0" err="1">
                <a:latin typeface="+mn-ea"/>
              </a:rPr>
              <a:t>professionisti</a:t>
            </a:r>
            <a:r>
              <a:rPr lang="en-US" sz="2200" dirty="0">
                <a:latin typeface="+mn-ea"/>
              </a:rPr>
              <a:t> e </a:t>
            </a:r>
            <a:r>
              <a:rPr lang="en-US" sz="2200" dirty="0" err="1">
                <a:latin typeface="+mn-ea"/>
              </a:rPr>
              <a:t>tecnici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qualificati</a:t>
            </a:r>
            <a:r>
              <a:rPr lang="en-US" sz="2200" dirty="0">
                <a:latin typeface="+mn-ea"/>
              </a:rPr>
              <a:t> (</a:t>
            </a:r>
            <a:r>
              <a:rPr lang="en-US" sz="2200" b="1" dirty="0">
                <a:latin typeface="+mn-ea"/>
              </a:rPr>
              <a:t>secondo</a:t>
            </a:r>
            <a:r>
              <a:rPr lang="en-US" sz="2200" dirty="0">
                <a:latin typeface="+mn-ea"/>
              </a:rPr>
              <a:t> e </a:t>
            </a:r>
            <a:r>
              <a:rPr lang="en-US" sz="2200" b="1" dirty="0" err="1">
                <a:latin typeface="+mn-ea"/>
              </a:rPr>
              <a:t>terzo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livello</a:t>
            </a:r>
            <a:r>
              <a:rPr lang="en-US" sz="2200" dirty="0">
                <a:latin typeface="+mn-ea"/>
              </a:rPr>
              <a:t>).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21A4D2F8-D889-6D85-4289-9B47E0DA9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8" name="Segnaposto numero diapositiva 27">
            <a:extLst>
              <a:ext uri="{FF2B5EF4-FFF2-40B4-BE49-F238E27FC236}">
                <a16:creationId xmlns:a16="http://schemas.microsoft.com/office/drawing/2014/main" id="{07B11C9C-65AA-B549-4E72-0613B040F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98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90"/>
    </mc:Choice>
    <mc:Fallback xmlns="">
      <p:transition spd="slow" advTm="6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1127448" y="764704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Scheda di rilievo dei sinkhole naturali ed </a:t>
            </a:r>
            <a:r>
              <a:rPr lang="it-IT" sz="2800" b="1" dirty="0" err="1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atropogenici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C2F172D-D615-80A1-8C91-E893A3512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2" y="1268760"/>
            <a:ext cx="3915165" cy="5356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84E032F-4EB7-151A-E434-B59999A8C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6390" y="1258186"/>
            <a:ext cx="3702521" cy="53311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23887D6-D39A-16F0-17A0-88B686CBF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6784" y="1280052"/>
            <a:ext cx="3710864" cy="52877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A5CA766-AC8E-47D3-7E81-95EF40E4D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D3D52E5-4955-C686-6C9C-82E42DF56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7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88"/>
    </mc:Choice>
    <mc:Fallback xmlns="">
      <p:transition spd="slow" advTm="31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839416" y="764704"/>
            <a:ext cx="10234192" cy="581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Primo livello: Generalità - dati obbligatori e facoltativi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6096000" y="1988840"/>
            <a:ext cx="56155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+mn-ea"/>
              </a:rPr>
              <a:t>Il primo </a:t>
            </a:r>
            <a:r>
              <a:rPr lang="en-US" dirty="0" err="1">
                <a:latin typeface="+mn-ea"/>
              </a:rPr>
              <a:t>livello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presenta</a:t>
            </a:r>
            <a:r>
              <a:rPr lang="en-US" dirty="0">
                <a:latin typeface="+mn-ea"/>
              </a:rPr>
              <a:t> solo </a:t>
            </a:r>
            <a:r>
              <a:rPr lang="en-US" dirty="0" err="1">
                <a:latin typeface="+mn-ea"/>
              </a:rPr>
              <a:t>alcuni</a:t>
            </a:r>
            <a:r>
              <a:rPr lang="en-US" dirty="0">
                <a:latin typeface="+mn-ea"/>
              </a:rPr>
              <a:t> </a:t>
            </a:r>
            <a:r>
              <a:rPr lang="en-US" b="1" dirty="0" err="1">
                <a:latin typeface="+mn-ea"/>
              </a:rPr>
              <a:t>campi</a:t>
            </a:r>
            <a:r>
              <a:rPr lang="en-US" b="1" dirty="0">
                <a:latin typeface="+mn-ea"/>
              </a:rPr>
              <a:t> </a:t>
            </a:r>
            <a:r>
              <a:rPr lang="en-US" b="1" dirty="0" err="1">
                <a:latin typeface="+mn-ea"/>
              </a:rPr>
              <a:t>obbligatori</a:t>
            </a:r>
            <a:r>
              <a:rPr lang="en-US" b="1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indicati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dall’asterico</a:t>
            </a:r>
            <a:r>
              <a:rPr lang="en-US" dirty="0">
                <a:latin typeface="+mn-ea"/>
              </a:rPr>
              <a:t>, </a:t>
            </a:r>
            <a:r>
              <a:rPr lang="en-US" dirty="0" err="1">
                <a:latin typeface="+mn-ea"/>
              </a:rPr>
              <a:t>connessi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alla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identificazione</a:t>
            </a:r>
            <a:r>
              <a:rPr lang="en-US" dirty="0">
                <a:latin typeface="+mn-ea"/>
              </a:rPr>
              <a:t> del </a:t>
            </a:r>
            <a:r>
              <a:rPr lang="en-US" dirty="0" err="1">
                <a:latin typeface="+mn-ea"/>
              </a:rPr>
              <a:t>compilatore</a:t>
            </a:r>
            <a:r>
              <a:rPr lang="en-US" dirty="0">
                <a:latin typeface="+mn-ea"/>
              </a:rPr>
              <a:t> e del sinkhole.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+mn-ea"/>
              </a:rPr>
              <a:t>Informazioni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quali</a:t>
            </a:r>
            <a:r>
              <a:rPr lang="en-US" dirty="0">
                <a:latin typeface="+mn-ea"/>
              </a:rPr>
              <a:t>: </a:t>
            </a:r>
            <a:r>
              <a:rPr lang="en-US" dirty="0" err="1">
                <a:latin typeface="+mn-ea"/>
              </a:rPr>
              <a:t>professione</a:t>
            </a:r>
            <a:r>
              <a:rPr lang="en-US" dirty="0">
                <a:latin typeface="+mn-ea"/>
              </a:rPr>
              <a:t> del </a:t>
            </a:r>
            <a:r>
              <a:rPr lang="en-US" dirty="0" err="1">
                <a:latin typeface="+mn-ea"/>
              </a:rPr>
              <a:t>compilatore</a:t>
            </a:r>
            <a:r>
              <a:rPr lang="en-US" dirty="0">
                <a:latin typeface="+mn-ea"/>
              </a:rPr>
              <a:t>, </a:t>
            </a:r>
            <a:r>
              <a:rPr lang="en-US" dirty="0" err="1">
                <a:latin typeface="+mn-ea"/>
              </a:rPr>
              <a:t>istituzione</a:t>
            </a:r>
            <a:r>
              <a:rPr lang="en-US" dirty="0">
                <a:latin typeface="+mn-ea"/>
              </a:rPr>
              <a:t> o </a:t>
            </a:r>
            <a:r>
              <a:rPr lang="en-US" dirty="0" err="1">
                <a:latin typeface="+mn-ea"/>
              </a:rPr>
              <a:t>ente</a:t>
            </a:r>
            <a:r>
              <a:rPr lang="en-US" dirty="0">
                <a:latin typeface="+mn-ea"/>
              </a:rPr>
              <a:t> a cui </a:t>
            </a:r>
            <a:r>
              <a:rPr lang="en-US" dirty="0" err="1">
                <a:latin typeface="+mn-ea"/>
              </a:rPr>
              <a:t>appartiene</a:t>
            </a:r>
            <a:r>
              <a:rPr lang="en-US" dirty="0">
                <a:latin typeface="+mn-ea"/>
              </a:rPr>
              <a:t>, </a:t>
            </a:r>
            <a:r>
              <a:rPr lang="en-US" dirty="0" err="1">
                <a:latin typeface="+mn-ea"/>
              </a:rPr>
              <a:t>nome</a:t>
            </a:r>
            <a:r>
              <a:rPr lang="en-US" dirty="0">
                <a:latin typeface="+mn-ea"/>
              </a:rPr>
              <a:t> del </a:t>
            </a:r>
            <a:r>
              <a:rPr lang="en-US" dirty="0" err="1">
                <a:latin typeface="+mn-ea"/>
              </a:rPr>
              <a:t>proprietario</a:t>
            </a:r>
            <a:r>
              <a:rPr lang="en-US" dirty="0">
                <a:latin typeface="+mn-ea"/>
              </a:rPr>
              <a:t> del </a:t>
            </a:r>
            <a:r>
              <a:rPr lang="en-US" dirty="0" err="1">
                <a:latin typeface="+mn-ea"/>
              </a:rPr>
              <a:t>terreno</a:t>
            </a:r>
            <a:r>
              <a:rPr lang="en-US" dirty="0">
                <a:latin typeface="+mn-ea"/>
              </a:rPr>
              <a:t>, </a:t>
            </a:r>
            <a:r>
              <a:rPr lang="en-US" dirty="0" err="1">
                <a:latin typeface="+mn-ea"/>
              </a:rPr>
              <a:t>tipologia</a:t>
            </a:r>
            <a:r>
              <a:rPr lang="en-US" dirty="0">
                <a:latin typeface="+mn-ea"/>
              </a:rPr>
              <a:t> del sinkhole  e quota del piano di campagna </a:t>
            </a:r>
            <a:r>
              <a:rPr lang="en-US" dirty="0" err="1">
                <a:latin typeface="+mn-ea"/>
              </a:rPr>
              <a:t>ove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si</a:t>
            </a:r>
            <a:r>
              <a:rPr lang="en-US" dirty="0">
                <a:latin typeface="+mn-ea"/>
              </a:rPr>
              <a:t> è </a:t>
            </a:r>
            <a:r>
              <a:rPr lang="en-US" dirty="0" err="1">
                <a:latin typeface="+mn-ea"/>
              </a:rPr>
              <a:t>aperto</a:t>
            </a:r>
            <a:r>
              <a:rPr lang="en-US" dirty="0">
                <a:latin typeface="+mn-ea"/>
              </a:rPr>
              <a:t> </a:t>
            </a:r>
            <a:r>
              <a:rPr lang="en-US" dirty="0" err="1">
                <a:latin typeface="+mn-ea"/>
              </a:rPr>
              <a:t>sono</a:t>
            </a:r>
            <a:r>
              <a:rPr lang="en-US" dirty="0">
                <a:latin typeface="+mn-ea"/>
              </a:rPr>
              <a:t> facultative.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75C9B4D-9FDB-50BA-3E3B-3219E26D5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4" y="2204864"/>
            <a:ext cx="5677192" cy="251472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178F20B-AF73-EEF7-B6F4-65A9DADE62CD}"/>
              </a:ext>
            </a:extLst>
          </p:cNvPr>
          <p:cNvSpPr/>
          <p:nvPr/>
        </p:nvSpPr>
        <p:spPr bwMode="auto">
          <a:xfrm>
            <a:off x="551384" y="2420888"/>
            <a:ext cx="5256584" cy="36004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7AE958A-D674-65BF-702A-1C9938B23785}"/>
              </a:ext>
            </a:extLst>
          </p:cNvPr>
          <p:cNvSpPr/>
          <p:nvPr/>
        </p:nvSpPr>
        <p:spPr bwMode="auto">
          <a:xfrm>
            <a:off x="519972" y="2708920"/>
            <a:ext cx="5287995" cy="36004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22EFE3A-B902-3D26-F9EE-B4BAB72880A7}"/>
              </a:ext>
            </a:extLst>
          </p:cNvPr>
          <p:cNvSpPr/>
          <p:nvPr/>
        </p:nvSpPr>
        <p:spPr bwMode="auto">
          <a:xfrm>
            <a:off x="2279576" y="2996952"/>
            <a:ext cx="3513197" cy="36004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9B089F1-2FDE-611E-C49E-D3B4AA845B1C}"/>
              </a:ext>
            </a:extLst>
          </p:cNvPr>
          <p:cNvSpPr/>
          <p:nvPr/>
        </p:nvSpPr>
        <p:spPr bwMode="auto">
          <a:xfrm>
            <a:off x="3503712" y="3573016"/>
            <a:ext cx="2311564" cy="288032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6849DCE-9778-57D5-58A0-CB6D1B5C2504}"/>
              </a:ext>
            </a:extLst>
          </p:cNvPr>
          <p:cNvSpPr/>
          <p:nvPr/>
        </p:nvSpPr>
        <p:spPr bwMode="auto">
          <a:xfrm>
            <a:off x="6528048" y="2407733"/>
            <a:ext cx="3384376" cy="36004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D63917E-24BA-7D99-43AB-631E07F555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128448" y="5229200"/>
            <a:ext cx="2057400" cy="2057400"/>
          </a:xfrm>
          <a:prstGeom prst="ellipse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E9529BB7-045B-D620-6393-2EAEDFFC3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764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20"/>
    </mc:Choice>
    <mc:Fallback xmlns="">
      <p:transition spd="slow" advTm="35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1127448" y="764704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Primo livello: Generalità - coordinate del sinkhole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339916" y="1268760"/>
            <a:ext cx="649230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+mn-ea"/>
              </a:rPr>
              <a:t>Le </a:t>
            </a:r>
            <a:r>
              <a:rPr lang="en-US" sz="2200" b="1" dirty="0">
                <a:latin typeface="+mn-ea"/>
              </a:rPr>
              <a:t>coordinate del punto centrale </a:t>
            </a:r>
            <a:r>
              <a:rPr lang="en-US" sz="2200" b="1" dirty="0" err="1">
                <a:latin typeface="+mn-ea"/>
              </a:rPr>
              <a:t>dell’area</a:t>
            </a:r>
            <a:r>
              <a:rPr lang="en-US" sz="2200" b="1" dirty="0">
                <a:latin typeface="+mn-ea"/>
              </a:rPr>
              <a:t> in cui </a:t>
            </a:r>
            <a:r>
              <a:rPr lang="en-US" sz="2200" b="1" dirty="0" err="1">
                <a:latin typeface="+mn-ea"/>
              </a:rPr>
              <a:t>si</a:t>
            </a:r>
            <a:r>
              <a:rPr lang="en-US" sz="2200" b="1" dirty="0">
                <a:latin typeface="+mn-ea"/>
              </a:rPr>
              <a:t> è </a:t>
            </a:r>
            <a:r>
              <a:rPr lang="en-US" sz="2200" b="1" dirty="0" err="1">
                <a:latin typeface="+mn-ea"/>
              </a:rPr>
              <a:t>verificato</a:t>
            </a:r>
            <a:r>
              <a:rPr lang="en-US" sz="2200" b="1" dirty="0">
                <a:latin typeface="+mn-ea"/>
              </a:rPr>
              <a:t> il  sinkhole </a:t>
            </a:r>
            <a:r>
              <a:rPr lang="en-US" sz="2200" dirty="0">
                <a:latin typeface="+mn-ea"/>
              </a:rPr>
              <a:t>(</a:t>
            </a:r>
            <a:r>
              <a:rPr lang="en-US" sz="2200" dirty="0" err="1">
                <a:latin typeface="+mn-ea"/>
              </a:rPr>
              <a:t>sia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pur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approssimate</a:t>
            </a:r>
            <a:r>
              <a:rPr lang="en-US" sz="2200" dirty="0">
                <a:latin typeface="+mn-ea"/>
              </a:rPr>
              <a:t>) </a:t>
            </a:r>
            <a:r>
              <a:rPr lang="en-US" sz="2200" dirty="0" err="1">
                <a:latin typeface="+mn-ea"/>
              </a:rPr>
              <a:t>sono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obbligatorie</a:t>
            </a:r>
            <a:r>
              <a:rPr lang="en-US" sz="2200" dirty="0">
                <a:latin typeface="+mn-ea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+mn-ea"/>
              </a:rPr>
              <a:t>Per </a:t>
            </a:r>
            <a:r>
              <a:rPr lang="en-US" sz="2200" dirty="0" err="1">
                <a:latin typeface="+mn-ea"/>
              </a:rPr>
              <a:t>cittadini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privi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competenze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tecniche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consiglia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utilizzare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l’apposita</a:t>
            </a:r>
            <a:r>
              <a:rPr lang="en-US" sz="2200" dirty="0">
                <a:latin typeface="+mn-ea"/>
              </a:rPr>
              <a:t> </a:t>
            </a:r>
            <a:r>
              <a:rPr lang="en-US" sz="2200" b="1" dirty="0">
                <a:latin typeface="+mn-ea"/>
              </a:rPr>
              <a:t>App per smartphone</a:t>
            </a:r>
            <a:r>
              <a:rPr lang="en-US" sz="2200" dirty="0">
                <a:latin typeface="+mn-ea"/>
              </a:rPr>
              <a:t>. E’ </a:t>
            </a:r>
            <a:r>
              <a:rPr lang="en-US" sz="2200" dirty="0" err="1">
                <a:latin typeface="+mn-ea"/>
              </a:rPr>
              <a:t>comunque</a:t>
            </a:r>
            <a:r>
              <a:rPr lang="en-US" sz="2200" dirty="0">
                <a:latin typeface="+mn-ea"/>
              </a:rPr>
              <a:t> possible </a:t>
            </a:r>
            <a:r>
              <a:rPr lang="en-US" sz="2200" dirty="0" err="1">
                <a:latin typeface="+mn-ea"/>
              </a:rPr>
              <a:t>ottenere</a:t>
            </a:r>
            <a:r>
              <a:rPr lang="en-US" sz="2200" dirty="0">
                <a:latin typeface="+mn-ea"/>
              </a:rPr>
              <a:t> le coordinate </a:t>
            </a:r>
            <a:r>
              <a:rPr lang="en-US" sz="2200" dirty="0" err="1">
                <a:latin typeface="+mn-ea"/>
              </a:rPr>
              <a:t>usando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una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applicazione</a:t>
            </a:r>
            <a:r>
              <a:rPr lang="en-US" sz="2200" dirty="0">
                <a:latin typeface="+mn-ea"/>
              </a:rPr>
              <a:t> come </a:t>
            </a:r>
            <a:r>
              <a:rPr lang="en-US" sz="2200" b="1" dirty="0">
                <a:latin typeface="+mn-ea"/>
              </a:rPr>
              <a:t>Google Maps, (</a:t>
            </a:r>
            <a:r>
              <a:rPr lang="en-US" sz="2200" dirty="0">
                <a:latin typeface="+mn-ea"/>
              </a:rPr>
              <a:t>basta </a:t>
            </a:r>
            <a:r>
              <a:rPr lang="en-US" sz="2200" dirty="0" err="1">
                <a:latin typeface="+mn-ea"/>
              </a:rPr>
              <a:t>inserire</a:t>
            </a:r>
            <a:r>
              <a:rPr lang="en-US" sz="2200" dirty="0">
                <a:latin typeface="+mn-ea"/>
              </a:rPr>
              <a:t> un </a:t>
            </a:r>
            <a:r>
              <a:rPr lang="en-US" sz="2200" dirty="0" err="1">
                <a:latin typeface="+mn-ea"/>
              </a:rPr>
              <a:t>segnaposto</a:t>
            </a:r>
            <a:r>
              <a:rPr lang="en-US" sz="2200" dirty="0">
                <a:latin typeface="+mn-ea"/>
              </a:rPr>
              <a:t> per </a:t>
            </a:r>
            <a:r>
              <a:rPr lang="en-US" sz="2200" dirty="0" err="1">
                <a:latin typeface="+mn-ea"/>
              </a:rPr>
              <a:t>ottenere</a:t>
            </a:r>
            <a:r>
              <a:rPr lang="en-US" sz="2200" dirty="0">
                <a:latin typeface="+mn-ea"/>
              </a:rPr>
              <a:t> le relative coordinate </a:t>
            </a:r>
            <a:r>
              <a:rPr lang="en-US" sz="2200" dirty="0" err="1">
                <a:latin typeface="+mn-ea"/>
              </a:rPr>
              <a:t>metriche</a:t>
            </a:r>
            <a:r>
              <a:rPr lang="en-US" sz="2200" dirty="0">
                <a:latin typeface="+mn-ea"/>
              </a:rPr>
              <a:t>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+mn-ea"/>
              </a:rPr>
              <a:t>In </a:t>
            </a:r>
            <a:r>
              <a:rPr lang="en-US" sz="2200" dirty="0" err="1">
                <a:latin typeface="+mn-ea"/>
              </a:rPr>
              <a:t>alternativa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puo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attivare</a:t>
            </a:r>
            <a:r>
              <a:rPr lang="en-US" sz="2200" dirty="0">
                <a:latin typeface="+mn-ea"/>
              </a:rPr>
              <a:t> la </a:t>
            </a:r>
            <a:r>
              <a:rPr lang="en-US" sz="2200" dirty="0" err="1">
                <a:latin typeface="+mn-ea"/>
              </a:rPr>
              <a:t>funzione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geolocalizzazione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della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fotocamera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dello</a:t>
            </a:r>
            <a:r>
              <a:rPr lang="en-US" sz="2200" dirty="0">
                <a:latin typeface="+mn-ea"/>
              </a:rPr>
              <a:t> smartphone e </a:t>
            </a:r>
            <a:r>
              <a:rPr lang="en-US" sz="2200" dirty="0" err="1">
                <a:latin typeface="+mn-ea"/>
              </a:rPr>
              <a:t>allegare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una</a:t>
            </a:r>
            <a:r>
              <a:rPr lang="en-US" sz="2200" dirty="0">
                <a:latin typeface="+mn-ea"/>
              </a:rPr>
              <a:t> o </a:t>
            </a:r>
            <a:r>
              <a:rPr lang="en-US" sz="2200" dirty="0" err="1">
                <a:latin typeface="+mn-ea"/>
              </a:rPr>
              <a:t>più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foto</a:t>
            </a:r>
            <a:r>
              <a:rPr lang="en-US" sz="2200" dirty="0">
                <a:latin typeface="+mn-ea"/>
              </a:rPr>
              <a:t> del sinkhole (in </a:t>
            </a:r>
            <a:r>
              <a:rPr lang="en-US" sz="2200" dirty="0" err="1">
                <a:latin typeface="+mn-ea"/>
              </a:rPr>
              <a:t>questo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caso</a:t>
            </a:r>
            <a:r>
              <a:rPr lang="en-US" sz="2200" dirty="0">
                <a:latin typeface="+mn-ea"/>
              </a:rPr>
              <a:t> il modulo </a:t>
            </a:r>
            <a:r>
              <a:rPr lang="en-US" sz="2200" dirty="0" err="1">
                <a:latin typeface="+mn-ea"/>
              </a:rPr>
              <a:t>deve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essere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trasmesso</a:t>
            </a:r>
            <a:r>
              <a:rPr lang="en-US" sz="2200" dirty="0">
                <a:latin typeface="+mn-ea"/>
              </a:rPr>
              <a:t> per </a:t>
            </a:r>
            <a:r>
              <a:rPr lang="en-US" sz="2200" dirty="0" err="1">
                <a:latin typeface="+mn-ea"/>
              </a:rPr>
              <a:t>posta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elettronica</a:t>
            </a:r>
            <a:r>
              <a:rPr lang="en-US" sz="2200" dirty="0">
                <a:latin typeface="+mn-ea"/>
              </a:rPr>
              <a:t> con </a:t>
            </a:r>
            <a:r>
              <a:rPr lang="en-US" sz="2200" dirty="0" err="1">
                <a:latin typeface="+mn-ea"/>
              </a:rPr>
              <a:t>relativi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allegati</a:t>
            </a:r>
            <a:r>
              <a:rPr lang="en-US" sz="2200" dirty="0">
                <a:latin typeface="+mn-ea"/>
              </a:rPr>
              <a:t>).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6714C38-9E72-CC13-42B7-1610B02C5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12475" y="1658742"/>
            <a:ext cx="5127441" cy="227121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88F0526-3A6B-CA55-7BA3-F3B54C90564B}"/>
              </a:ext>
            </a:extLst>
          </p:cNvPr>
          <p:cNvSpPr/>
          <p:nvPr/>
        </p:nvSpPr>
        <p:spPr bwMode="auto">
          <a:xfrm>
            <a:off x="3215680" y="2924944"/>
            <a:ext cx="2088232" cy="288032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83BC2FB-F001-678D-2EA6-541D1AAA9D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701"/>
          <a:stretch/>
        </p:blipFill>
        <p:spPr>
          <a:xfrm>
            <a:off x="795975" y="4005064"/>
            <a:ext cx="3960440" cy="217349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81BDCFC-6D63-1E9B-8D18-0E0691D49989}"/>
              </a:ext>
            </a:extLst>
          </p:cNvPr>
          <p:cNvSpPr txBox="1"/>
          <p:nvPr/>
        </p:nvSpPr>
        <p:spPr>
          <a:xfrm>
            <a:off x="450900" y="6253662"/>
            <a:ext cx="5213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Esempio di calcolo delle coordinate con Google Maps: punto centrale del sinkhole del Lago di Paterno (RI)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AA7C21B-5439-C8A4-B625-4E5D6B6A4BAA}"/>
              </a:ext>
            </a:extLst>
          </p:cNvPr>
          <p:cNvSpPr/>
          <p:nvPr/>
        </p:nvSpPr>
        <p:spPr bwMode="auto">
          <a:xfrm>
            <a:off x="7536160" y="1988840"/>
            <a:ext cx="2232248" cy="288032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DDE0209-39E0-E0D5-1F20-5EF1EDAA18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D45DDA66-5863-1C7E-82BE-4BC9C414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93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49"/>
    </mc:Choice>
    <mc:Fallback xmlns="">
      <p:transition spd="slow" advTm="95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978904" y="836712"/>
            <a:ext cx="10234192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Primo livello: </a:t>
            </a:r>
            <a:r>
              <a:rPr lang="it-IT" sz="2800" b="1" dirty="0" err="1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morfometria</a:t>
            </a: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 e tipologia dell’area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956512" y="1916832"/>
            <a:ext cx="56155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+mn-ea"/>
              </a:rPr>
              <a:t>Sia le </a:t>
            </a:r>
            <a:r>
              <a:rPr lang="en-US" sz="2200" dirty="0" err="1">
                <a:latin typeface="+mn-ea"/>
              </a:rPr>
              <a:t>informazioni</a:t>
            </a:r>
            <a:r>
              <a:rPr lang="en-US" sz="2200" dirty="0">
                <a:latin typeface="+mn-ea"/>
              </a:rPr>
              <a:t> relative </a:t>
            </a:r>
            <a:r>
              <a:rPr lang="en-US" sz="2200" dirty="0" err="1">
                <a:latin typeface="+mn-ea"/>
              </a:rPr>
              <a:t>alla</a:t>
            </a:r>
            <a:r>
              <a:rPr lang="en-US" sz="2200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morfometria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dirty="0">
                <a:latin typeface="+mn-ea"/>
              </a:rPr>
              <a:t>del sinkhole ed </a:t>
            </a:r>
            <a:r>
              <a:rPr lang="en-US" sz="2200" dirty="0" err="1">
                <a:latin typeface="+mn-ea"/>
              </a:rPr>
              <a:t>alla</a:t>
            </a:r>
            <a:r>
              <a:rPr lang="en-US" sz="2200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tipologia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dell’area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dirty="0">
                <a:latin typeface="+mn-ea"/>
              </a:rPr>
              <a:t>in cui </a:t>
            </a:r>
            <a:r>
              <a:rPr lang="en-US" sz="2200" dirty="0" err="1">
                <a:latin typeface="+mn-ea"/>
              </a:rPr>
              <a:t>si</a:t>
            </a:r>
            <a:r>
              <a:rPr lang="en-US" sz="2200" dirty="0">
                <a:latin typeface="+mn-ea"/>
              </a:rPr>
              <a:t> è </a:t>
            </a:r>
            <a:r>
              <a:rPr lang="en-US" sz="2200" dirty="0" err="1">
                <a:latin typeface="+mn-ea"/>
              </a:rPr>
              <a:t>aperto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sono</a:t>
            </a:r>
            <a:r>
              <a:rPr lang="en-US" sz="2200" dirty="0">
                <a:latin typeface="+mn-ea"/>
              </a:rPr>
              <a:t> facultative.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+mn-ea"/>
              </a:rPr>
              <a:t>Ma </a:t>
            </a:r>
            <a:r>
              <a:rPr lang="en-US" sz="2200" dirty="0" err="1">
                <a:latin typeface="+mn-ea"/>
              </a:rPr>
              <a:t>mentre</a:t>
            </a:r>
            <a:r>
              <a:rPr lang="en-US" sz="2200" dirty="0">
                <a:latin typeface="+mn-ea"/>
              </a:rPr>
              <a:t> le </a:t>
            </a:r>
            <a:r>
              <a:rPr lang="en-US" sz="2200" dirty="0" err="1">
                <a:latin typeface="+mn-ea"/>
              </a:rPr>
              <a:t>informazioni</a:t>
            </a:r>
            <a:r>
              <a:rPr lang="en-US" sz="2200" dirty="0">
                <a:latin typeface="+mn-ea"/>
              </a:rPr>
              <a:t> relative </a:t>
            </a:r>
            <a:r>
              <a:rPr lang="en-US" sz="2200" dirty="0" err="1">
                <a:latin typeface="+mn-ea"/>
              </a:rPr>
              <a:t>alla</a:t>
            </a:r>
            <a:r>
              <a:rPr lang="en-US" sz="2200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morfometria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possono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essere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inserite</a:t>
            </a:r>
            <a:r>
              <a:rPr lang="en-US" sz="2200" dirty="0">
                <a:latin typeface="+mn-ea"/>
              </a:rPr>
              <a:t> da </a:t>
            </a:r>
            <a:r>
              <a:rPr lang="en-US" sz="2200" dirty="0" err="1">
                <a:latin typeface="+mn-ea"/>
              </a:rPr>
              <a:t>chiunque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abbia</a:t>
            </a:r>
            <a:r>
              <a:rPr lang="en-US" sz="2200" dirty="0">
                <a:latin typeface="+mn-ea"/>
              </a:rPr>
              <a:t> un </a:t>
            </a:r>
            <a:r>
              <a:rPr lang="en-US" sz="2200" dirty="0" err="1">
                <a:latin typeface="+mn-ea"/>
              </a:rPr>
              <a:t>minimo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conoscenze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tecniche</a:t>
            </a:r>
            <a:r>
              <a:rPr lang="en-US" sz="2200" dirty="0">
                <a:latin typeface="+mn-ea"/>
              </a:rPr>
              <a:t>, con </a:t>
            </a:r>
            <a:r>
              <a:rPr lang="en-US" sz="2200" dirty="0" err="1">
                <a:latin typeface="+mn-ea"/>
              </a:rPr>
              <a:t>misure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dirette</a:t>
            </a:r>
            <a:r>
              <a:rPr lang="en-US" sz="2200" dirty="0">
                <a:latin typeface="+mn-ea"/>
              </a:rPr>
              <a:t> in </a:t>
            </a:r>
            <a:r>
              <a:rPr lang="en-US" sz="2200" dirty="0" err="1">
                <a:latin typeface="+mn-ea"/>
              </a:rPr>
              <a:t>sito</a:t>
            </a:r>
            <a:r>
              <a:rPr lang="en-US" sz="2200" dirty="0">
                <a:latin typeface="+mn-ea"/>
              </a:rPr>
              <a:t>, le </a:t>
            </a:r>
            <a:r>
              <a:rPr lang="en-US" sz="2200" dirty="0" err="1">
                <a:latin typeface="+mn-ea"/>
              </a:rPr>
              <a:t>informazioni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sulla</a:t>
            </a:r>
            <a:r>
              <a:rPr lang="en-US" sz="2200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tipologia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b="1" dirty="0" err="1">
                <a:latin typeface="+mn-ea"/>
              </a:rPr>
              <a:t>dell’area</a:t>
            </a:r>
            <a:r>
              <a:rPr lang="en-US" sz="2200" b="1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richiedono</a:t>
            </a:r>
            <a:r>
              <a:rPr lang="en-US" sz="2200" dirty="0">
                <a:latin typeface="+mn-ea"/>
              </a:rPr>
              <a:t> al </a:t>
            </a:r>
            <a:r>
              <a:rPr lang="en-US" sz="2200" dirty="0" err="1">
                <a:latin typeface="+mn-ea"/>
              </a:rPr>
              <a:t>contrario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specifiche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competenze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geologiche</a:t>
            </a:r>
            <a:r>
              <a:rPr lang="en-US" sz="2200" dirty="0">
                <a:latin typeface="+mn-ea"/>
              </a:rPr>
              <a:t>.</a:t>
            </a:r>
          </a:p>
          <a:p>
            <a:pPr algn="just"/>
            <a:endParaRPr lang="en-US" sz="2200" dirty="0">
              <a:latin typeface="+mn-ea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75C9B4D-9FDB-50BA-3E3B-3219E26D5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4" y="2204864"/>
            <a:ext cx="5677192" cy="251472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25563FA-7C9A-B46D-56EB-1FF92ECFD079}"/>
              </a:ext>
            </a:extLst>
          </p:cNvPr>
          <p:cNvSpPr/>
          <p:nvPr/>
        </p:nvSpPr>
        <p:spPr bwMode="auto">
          <a:xfrm>
            <a:off x="551384" y="3861047"/>
            <a:ext cx="2520280" cy="8585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3431390-A016-F030-DE2C-BCDE690EE001}"/>
              </a:ext>
            </a:extLst>
          </p:cNvPr>
          <p:cNvSpPr/>
          <p:nvPr/>
        </p:nvSpPr>
        <p:spPr bwMode="auto">
          <a:xfrm>
            <a:off x="3087605" y="3853200"/>
            <a:ext cx="2736304" cy="8585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D686509-3F20-FD98-9B4B-27BA70B6C4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80C7B4D6-E0F0-5258-0025-52D672C05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416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96"/>
    </mc:Choice>
    <mc:Fallback xmlns="">
      <p:transition spd="slow" advTm="36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1127448" y="764704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Scheda di rilievo dei sinkhole naturali ed </a:t>
            </a:r>
            <a:r>
              <a:rPr lang="it-IT" sz="2800" b="1" dirty="0" err="1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atropogenici</a:t>
            </a: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 </a:t>
            </a:r>
          </a:p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Secondo livello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303912" y="2060848"/>
            <a:ext cx="56155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+mn-ea"/>
              </a:rPr>
              <a:t>Il </a:t>
            </a:r>
            <a:r>
              <a:rPr lang="en-US" sz="2200" b="1" dirty="0">
                <a:latin typeface="+mn-ea"/>
              </a:rPr>
              <a:t>secondo </a:t>
            </a:r>
            <a:r>
              <a:rPr lang="en-US" sz="2200" b="1" dirty="0" err="1">
                <a:latin typeface="+mn-ea"/>
              </a:rPr>
              <a:t>livello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della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scheda</a:t>
            </a:r>
            <a:r>
              <a:rPr lang="en-US" sz="2200" dirty="0">
                <a:latin typeface="+mn-ea"/>
              </a:rPr>
              <a:t> di rilievo è </a:t>
            </a:r>
            <a:r>
              <a:rPr lang="en-US" sz="2200" dirty="0" err="1">
                <a:latin typeface="+mn-ea"/>
              </a:rPr>
              <a:t>pensato</a:t>
            </a:r>
            <a:r>
              <a:rPr lang="en-US" sz="2200" dirty="0">
                <a:latin typeface="+mn-ea"/>
              </a:rPr>
              <a:t> per </a:t>
            </a:r>
            <a:r>
              <a:rPr lang="en-US" sz="2200" dirty="0" err="1">
                <a:latin typeface="+mn-ea"/>
              </a:rPr>
              <a:t>essere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compilato</a:t>
            </a:r>
            <a:r>
              <a:rPr lang="en-US" sz="2200" dirty="0">
                <a:latin typeface="+mn-ea"/>
              </a:rPr>
              <a:t> da </a:t>
            </a:r>
            <a:r>
              <a:rPr lang="en-US" sz="2200" dirty="0" err="1">
                <a:latin typeface="+mn-ea"/>
              </a:rPr>
              <a:t>personale</a:t>
            </a:r>
            <a:r>
              <a:rPr lang="en-US" sz="2200" dirty="0">
                <a:latin typeface="+mn-ea"/>
              </a:rPr>
              <a:t> con </a:t>
            </a:r>
            <a:r>
              <a:rPr lang="en-US" sz="2200" dirty="0" err="1">
                <a:latin typeface="+mn-ea"/>
              </a:rPr>
              <a:t>maggiori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conoscenze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tecniche</a:t>
            </a:r>
            <a:r>
              <a:rPr lang="en-US" sz="2200" dirty="0">
                <a:latin typeface="+mn-ea"/>
              </a:rPr>
              <a:t> ed in </a:t>
            </a:r>
            <a:r>
              <a:rPr lang="en-US" sz="2200" dirty="0" err="1">
                <a:latin typeface="+mn-ea"/>
              </a:rPr>
              <a:t>particolare</a:t>
            </a:r>
            <a:r>
              <a:rPr lang="en-US" sz="2200" dirty="0">
                <a:latin typeface="+mn-ea"/>
              </a:rPr>
              <a:t> di </a:t>
            </a:r>
            <a:r>
              <a:rPr lang="en-US" sz="2200" dirty="0" err="1">
                <a:latin typeface="+mn-ea"/>
              </a:rPr>
              <a:t>tipo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geologico</a:t>
            </a:r>
            <a:r>
              <a:rPr lang="en-US" sz="2200" dirty="0">
                <a:latin typeface="+mn-ea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n-ea"/>
              </a:rPr>
              <a:t>Anche</a:t>
            </a:r>
            <a:r>
              <a:rPr lang="en-US" sz="2200" dirty="0">
                <a:latin typeface="+mn-ea"/>
              </a:rPr>
              <a:t> in </a:t>
            </a:r>
            <a:r>
              <a:rPr lang="en-US" sz="2200" dirty="0" err="1">
                <a:latin typeface="+mn-ea"/>
              </a:rPr>
              <a:t>questo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caso</a:t>
            </a:r>
            <a:r>
              <a:rPr lang="en-US" sz="2200" dirty="0">
                <a:latin typeface="+mn-ea"/>
              </a:rPr>
              <a:t> la </a:t>
            </a:r>
            <a:r>
              <a:rPr lang="en-US" sz="2200" dirty="0" err="1">
                <a:latin typeface="+mn-ea"/>
              </a:rPr>
              <a:t>descrizione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può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essere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completata</a:t>
            </a:r>
            <a:r>
              <a:rPr lang="en-US" sz="2200" dirty="0">
                <a:latin typeface="+mn-ea"/>
              </a:rPr>
              <a:t> con uno o </a:t>
            </a:r>
            <a:r>
              <a:rPr lang="en-US" sz="2200" dirty="0" err="1">
                <a:latin typeface="+mn-ea"/>
              </a:rPr>
              <a:t>più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allegati</a:t>
            </a:r>
            <a:r>
              <a:rPr lang="en-US" sz="2200" dirty="0">
                <a:latin typeface="+mn-ea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+mn-ea"/>
              </a:rPr>
              <a:t>Tutti i </a:t>
            </a:r>
            <a:r>
              <a:rPr lang="en-US" sz="2200" dirty="0" err="1">
                <a:latin typeface="+mn-ea"/>
              </a:rPr>
              <a:t>campi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sono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facoltativi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quindi</a:t>
            </a:r>
            <a:r>
              <a:rPr lang="en-US" sz="2200" dirty="0">
                <a:latin typeface="+mn-ea"/>
              </a:rPr>
              <a:t> il </a:t>
            </a:r>
            <a:r>
              <a:rPr lang="en-US" sz="2200" dirty="0" err="1">
                <a:latin typeface="+mn-ea"/>
              </a:rPr>
              <a:t>compilatore</a:t>
            </a:r>
            <a:r>
              <a:rPr lang="en-US" sz="2200" dirty="0">
                <a:latin typeface="+mn-ea"/>
              </a:rPr>
              <a:t> è libero di </a:t>
            </a:r>
            <a:r>
              <a:rPr lang="en-US" sz="2200" dirty="0" err="1">
                <a:latin typeface="+mn-ea"/>
              </a:rPr>
              <a:t>riempire</a:t>
            </a:r>
            <a:r>
              <a:rPr lang="en-US" sz="2200" dirty="0">
                <a:latin typeface="+mn-ea"/>
              </a:rPr>
              <a:t> solo </a:t>
            </a:r>
            <a:r>
              <a:rPr lang="en-US" sz="2200" dirty="0" err="1">
                <a:latin typeface="+mn-ea"/>
              </a:rPr>
              <a:t>quelli</a:t>
            </a:r>
            <a:r>
              <a:rPr lang="en-US" sz="2200" dirty="0">
                <a:latin typeface="+mn-ea"/>
              </a:rPr>
              <a:t> per </a:t>
            </a:r>
            <a:r>
              <a:rPr lang="en-US" sz="2200" dirty="0" err="1">
                <a:latin typeface="+mn-ea"/>
              </a:rPr>
              <a:t>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quali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possiede</a:t>
            </a:r>
            <a:r>
              <a:rPr lang="en-US" sz="2200" dirty="0">
                <a:latin typeface="+mn-ea"/>
              </a:rPr>
              <a:t> </a:t>
            </a:r>
            <a:r>
              <a:rPr lang="en-US" sz="2200" dirty="0" err="1">
                <a:latin typeface="+mn-ea"/>
              </a:rPr>
              <a:t>conoscenze</a:t>
            </a:r>
            <a:r>
              <a:rPr lang="en-US" sz="2200" dirty="0">
                <a:latin typeface="+mn-ea"/>
              </a:rPr>
              <a:t>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7FDC3A2-14A0-50B3-F8E8-04C5D34F8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93" y="1256531"/>
            <a:ext cx="4272634" cy="288032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518B9D9-34F4-DDC8-75C8-A7554B3266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9280"/>
          <a:stretch/>
        </p:blipFill>
        <p:spPr bwMode="auto">
          <a:xfrm>
            <a:off x="241062" y="4104958"/>
            <a:ext cx="4295765" cy="2518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9BA9BD1-DEDD-E573-4AEC-7F795CF8F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45D0FDB0-FF86-12CD-A4FE-EA0CEBEF1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39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04"/>
    </mc:Choice>
    <mc:Fallback xmlns="">
      <p:transition spd="slow" advTm="31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1127448" y="764704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Secondo livello: classificazione sinkhole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7FDC3A2-14A0-50B3-F8E8-04C5D34F8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4" y="1843551"/>
            <a:ext cx="5670841" cy="382289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334C30E-6228-2FDF-F9C9-E96538758C98}"/>
              </a:ext>
            </a:extLst>
          </p:cNvPr>
          <p:cNvSpPr/>
          <p:nvPr/>
        </p:nvSpPr>
        <p:spPr bwMode="auto">
          <a:xfrm>
            <a:off x="479376" y="1843551"/>
            <a:ext cx="2520280" cy="11534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E7220E-5890-5103-DE22-6E4F52E20C9C}"/>
              </a:ext>
            </a:extLst>
          </p:cNvPr>
          <p:cNvSpPr txBox="1"/>
          <p:nvPr/>
        </p:nvSpPr>
        <p:spPr>
          <a:xfrm>
            <a:off x="6528048" y="2394883"/>
            <a:ext cx="4320480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200" dirty="0"/>
              <a:t>Per quanto riguarda la </a:t>
            </a:r>
            <a:r>
              <a:rPr lang="it-IT" sz="2200" b="1" dirty="0"/>
              <a:t>classificazione dei sinkhole</a:t>
            </a:r>
            <a:r>
              <a:rPr lang="it-IT" sz="2200" dirty="0"/>
              <a:t> utilizzata nella scheda, viene proposta quella realizzata dall’ISPRA in base alla casistica italiana (Nisio, 2008). </a:t>
            </a:r>
          </a:p>
          <a:p>
            <a:pPr algn="just"/>
            <a:endParaRPr lang="it-IT" sz="2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133C4A8-10DE-F7BC-45BC-1EC6A27ACF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3EC5076C-A01F-2F94-A53E-74396B025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90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8"/>
    </mc:Choice>
    <mc:Fallback xmlns="">
      <p:transition spd="slow" advTm="1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0.3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heme/theme1.xml><?xml version="1.0" encoding="utf-8"?>
<a:theme xmlns:a="http://schemas.openxmlformats.org/drawingml/2006/main" name="Tema di Office">
  <a:themeElements>
    <a:clrScheme name="Personalizzati 2">
      <a:dk1>
        <a:srgbClr val="000000"/>
      </a:dk1>
      <a:lt1>
        <a:srgbClr val="FFFFFF"/>
      </a:lt1>
      <a:dk2>
        <a:srgbClr val="B19809"/>
      </a:dk2>
      <a:lt2>
        <a:srgbClr val="5D7A64"/>
      </a:lt2>
      <a:accent1>
        <a:srgbClr val="5D7A64"/>
      </a:accent1>
      <a:accent2>
        <a:srgbClr val="B1980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oSciences-IR_template 16_9" id="{717E2EF2-5BC2-9942-AEBB-017993466892}" vid="{C25CA6F2-A9FF-E74C-AFCE-04E85342642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GeoSciences-IR_template 16_9 per presentazioni</Template>
  <TotalTime>4077</TotalTime>
  <Words>1789</Words>
  <Application>Microsoft Office PowerPoint</Application>
  <DocSecurity>0</DocSecurity>
  <PresentationFormat>Widescreen</PresentationFormat>
  <Paragraphs>153</Paragraphs>
  <Slides>29</Slides>
  <Notes>3</Notes>
  <HiddenSlides>0</HiddenSlides>
  <MMClips>29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4" baseType="lpstr">
      <vt:lpstr>Arial</vt:lpstr>
      <vt:lpstr>Arial</vt:lpstr>
      <vt:lpstr>Calibri</vt:lpstr>
      <vt:lpstr>Wingdings</vt:lpstr>
      <vt:lpstr>Tema di Office</vt:lpstr>
      <vt:lpstr>GeoSciences IR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Classificazione: sinkholes naturali o antropogenici</vt:lpstr>
      <vt:lpstr>Presentazione standard di PowerPoint</vt:lpstr>
      <vt:lpstr>Classificazione: sinkholes per suffosione o piping</vt:lpstr>
      <vt:lpstr>Classificazione: forme depresse di evorsione</vt:lpstr>
      <vt:lpstr>Classificazione: sinkholes antropogenici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GeoSciences IR</dc:title>
  <dc:subject/>
  <dc:creator>Madonna Sergio</dc:creator>
  <cp:keywords/>
  <dc:description/>
  <cp:lastModifiedBy>Valentina Campo</cp:lastModifiedBy>
  <cp:revision>48</cp:revision>
  <dcterms:created xsi:type="dcterms:W3CDTF">2023-09-26T07:01:05Z</dcterms:created>
  <dcterms:modified xsi:type="dcterms:W3CDTF">2024-04-22T14:38:33Z</dcterms:modified>
  <cp:category/>
  <dc:identifier/>
  <cp:contentStatus/>
  <dc:language/>
  <cp:version/>
</cp:coreProperties>
</file>