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0" r:id="rId5"/>
    <p:sldId id="257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BC3"/>
    <a:srgbClr val="172C51"/>
    <a:srgbClr val="BDD6EE"/>
    <a:srgbClr val="9C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4643" autoAdjust="0"/>
  </p:normalViewPr>
  <p:slideViewPr>
    <p:cSldViewPr snapToGrid="0">
      <p:cViewPr varScale="1">
        <p:scale>
          <a:sx n="113" d="100"/>
          <a:sy n="113" d="100"/>
        </p:scale>
        <p:origin x="63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B619172-8D79-7520-C268-83B7C1178A89}"/>
              </a:ext>
            </a:extLst>
          </p:cNvPr>
          <p:cNvSpPr/>
          <p:nvPr userDrawn="1"/>
        </p:nvSpPr>
        <p:spPr>
          <a:xfrm>
            <a:off x="0" y="1233992"/>
            <a:ext cx="12192000" cy="5032150"/>
          </a:xfrm>
          <a:prstGeom prst="rect">
            <a:avLst/>
          </a:prstGeom>
          <a:solidFill>
            <a:srgbClr val="EFDB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056688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75A906-732E-76D5-4C02-0C93BFE51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872"/>
            <a:ext cx="12192000" cy="7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2728" y="5607178"/>
            <a:ext cx="2743200" cy="365125"/>
          </a:xfrm>
        </p:spPr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46245C-F4DD-B3ED-FC92-6E712C7A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5D2277-B629-0BBF-1C8F-2B44B8C8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149C5B-4EC4-9C89-EBDE-B7F11D1F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D20620-F6EF-3A09-8DD8-B278E29DB279}"/>
              </a:ext>
            </a:extLst>
          </p:cNvPr>
          <p:cNvSpPr txBox="1"/>
          <p:nvPr userDrawn="1"/>
        </p:nvSpPr>
        <p:spPr>
          <a:xfrm>
            <a:off x="286310" y="2212820"/>
            <a:ext cx="117424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…………………………………………….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…………………………………………….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</a:pPr>
            <a:endParaRPr lang="it-IT" dirty="0">
              <a:latin typeface="Titillium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15ABBAB-D227-1DE8-2951-4B085D03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10" y="1374769"/>
            <a:ext cx="8134350" cy="632402"/>
          </a:xfrm>
        </p:spPr>
        <p:txBody>
          <a:bodyPr>
            <a:normAutofit/>
          </a:bodyPr>
          <a:lstStyle/>
          <a:p>
            <a:r>
              <a:rPr lang="it-IT" sz="1800" dirty="0"/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7093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apitolo_Paragrafo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A30697-F888-85B6-5A0D-3574BE8C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9F20E9-2E1B-0611-858D-C1F17F04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C40106-88A4-D0A3-B923-257F23CF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C9AA221-7DE9-337D-0AA8-193DF54C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17" y="2343110"/>
            <a:ext cx="11438774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Testo…….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D82B16D-D13A-ED47-BDC9-768AAC85D62F}"/>
              </a:ext>
            </a:extLst>
          </p:cNvPr>
          <p:cNvSpPr txBox="1">
            <a:spLocks/>
          </p:cNvSpPr>
          <p:nvPr userDrawn="1"/>
        </p:nvSpPr>
        <p:spPr>
          <a:xfrm>
            <a:off x="276431" y="1818449"/>
            <a:ext cx="10515600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Titolo paragrafo</a:t>
            </a:r>
          </a:p>
        </p:txBody>
      </p:sp>
      <p:sp>
        <p:nvSpPr>
          <p:cNvPr id="8" name="Titolo 4">
            <a:extLst>
              <a:ext uri="{FF2B5EF4-FFF2-40B4-BE49-F238E27FC236}">
                <a16:creationId xmlns:a16="http://schemas.microsoft.com/office/drawing/2014/main" id="{9525D1A1-6C47-0327-4EB4-A4429610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293332"/>
            <a:ext cx="10515600" cy="36385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Titolo capitolo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5171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0D590-283A-4AF6-5B8B-A91DDBC4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601CCC-3FD4-9B06-D133-400031E7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8B5F90-B188-ADEE-E899-7B9448FA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77EA85-5B87-90DC-7503-ABBD1233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D2AE018-8D49-11C5-A0C9-92419431BBF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6217067"/>
              </p:ext>
            </p:extLst>
          </p:nvPr>
        </p:nvGraphicFramePr>
        <p:xfrm>
          <a:off x="966849" y="3214898"/>
          <a:ext cx="7861467" cy="21160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04507">
                  <a:extLst>
                    <a:ext uri="{9D8B030D-6E8A-4147-A177-3AD203B41FA5}">
                      <a16:colId xmlns:a16="http://schemas.microsoft.com/office/drawing/2014/main" val="911671982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4278435619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955901745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7840209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1370897807"/>
                    </a:ext>
                  </a:extLst>
                </a:gridCol>
              </a:tblGrid>
              <a:tr h="352682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Testo</a:t>
                      </a:r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78488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26931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52227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917013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339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816211"/>
                  </a:ext>
                </a:extLst>
              </a:tr>
            </a:tbl>
          </a:graphicData>
        </a:graphic>
      </p:graphicFrame>
      <p:sp>
        <p:nvSpPr>
          <p:cNvPr id="11" name="Segnaposto tabella 10">
            <a:extLst>
              <a:ext uri="{FF2B5EF4-FFF2-40B4-BE49-F238E27FC236}">
                <a16:creationId xmlns:a16="http://schemas.microsoft.com/office/drawing/2014/main" id="{745A107C-D9AC-E5C7-4DFD-F578D6BAF7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991916"/>
            <a:ext cx="4136572" cy="914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9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2522E2-D0DA-68FC-D013-CC27289B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18149B-1F25-A9BB-CB22-6B596CCA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F8FE87-5312-8391-F77C-9360D5B2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B4F84443-17F1-D630-0029-1A89A862252B}"/>
              </a:ext>
            </a:extLst>
          </p:cNvPr>
          <p:cNvSpPr txBox="1">
            <a:spLocks/>
          </p:cNvSpPr>
          <p:nvPr userDrawn="1"/>
        </p:nvSpPr>
        <p:spPr>
          <a:xfrm>
            <a:off x="243774" y="1429625"/>
            <a:ext cx="10515600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2000" dirty="0"/>
              <a:t>Bibliografia  e sitografia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79102FA-0F2C-A963-4C45-FF04B2156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930760"/>
            <a:ext cx="10515600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Testo…….</a:t>
            </a:r>
          </a:p>
        </p:txBody>
      </p:sp>
    </p:spTree>
    <p:extLst>
      <p:ext uri="{BB962C8B-B14F-4D97-AF65-F5344CB8AC3E}">
        <p14:creationId xmlns:p14="http://schemas.microsoft.com/office/powerpoint/2010/main" val="171052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2304A0-9491-B096-1EFE-3C14E1DC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85C3DC-CF74-AC41-F924-F00EBE53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FC7971-A518-9228-8A06-B5B77D0C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71E5B83-8B1C-36E9-6330-88AC93B067C2}"/>
              </a:ext>
            </a:extLst>
          </p:cNvPr>
          <p:cNvSpPr txBox="1">
            <a:spLocks/>
          </p:cNvSpPr>
          <p:nvPr userDrawn="1"/>
        </p:nvSpPr>
        <p:spPr>
          <a:xfrm>
            <a:off x="503498" y="2239522"/>
            <a:ext cx="10340511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2000" dirty="0"/>
              <a:t>Disclaimer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1FA9DE-F87F-4C80-1722-E73D334886B0}"/>
              </a:ext>
            </a:extLst>
          </p:cNvPr>
          <p:cNvSpPr txBox="1"/>
          <p:nvPr userDrawn="1"/>
        </p:nvSpPr>
        <p:spPr>
          <a:xfrm>
            <a:off x="393539" y="2779793"/>
            <a:ext cx="10960261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L’Autore/gli Autori è/sono pienamente responsabile/i di tutti i contenuti inseriti nella presentazione. I contenuti di questa presentazione (testo, grafica, immagini e altri materiali) non violano i diritti di terzi e sono nella piena e libera disponibilità, avendo acquisito da ogni eventuale terzo avente diritto su di essi espressa autorizzazione alla pubblicazione; pertanto saranno utilizzati per le finalità strettamente connesse al progetto </a:t>
            </a:r>
            <a:r>
              <a:rPr lang="it-IT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GeoSciencesIR</a:t>
            </a: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4514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hi partn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DDBD2D-CE8D-28F2-F9CF-A45DC4D9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02096B-5332-339E-9AFD-BAD7D8D1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772B93-96CC-5349-FE01-19DF70B9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7B1E1FC8-7524-533E-4E0B-A53C4112B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31651"/>
            <a:ext cx="10515600" cy="33783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4E1368-EDB0-7F18-B6A7-06CC334BD0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27" y="1318272"/>
            <a:ext cx="7900746" cy="6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E4F0981-3AC1-E4CC-8FE6-64D89ED53C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872"/>
            <a:ext cx="12192000" cy="78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2223885-9C10-07B8-932B-E924D84C1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1" r:id="rId5"/>
    <p:sldLayoutId id="2147483664" r:id="rId6"/>
    <p:sldLayoutId id="2147483665" r:id="rId7"/>
    <p:sldLayoutId id="2147483666" r:id="rId8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618B0D-D5EA-82C7-6140-BB56739AE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18" y="1335636"/>
            <a:ext cx="4622748" cy="2414431"/>
          </a:xfrm>
        </p:spPr>
        <p:txBody>
          <a:bodyPr anchor="t"/>
          <a:lstStyle/>
          <a:p>
            <a:pPr algn="just"/>
            <a:r>
              <a:rPr lang="en-US" sz="2800" dirty="0"/>
              <a:t>2.4 Action on mapping and modeling for natural hazards and geo-resources	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dirty="0"/>
            </a:br>
            <a:r>
              <a:rPr lang="en-US" sz="1800" b="1" dirty="0" err="1">
                <a:latin typeface="Titillium"/>
              </a:rPr>
              <a:t>Isoradiometric</a:t>
            </a:r>
            <a:r>
              <a:rPr lang="en-US" sz="1800" b="1" dirty="0">
                <a:latin typeface="Titillium"/>
              </a:rPr>
              <a:t> shoreline extraction t</a:t>
            </a:r>
            <a:r>
              <a:rPr lang="it-IT" sz="1800" b="1" dirty="0" err="1"/>
              <a:t>ool</a:t>
            </a:r>
            <a:r>
              <a:rPr lang="it-IT" sz="1800" b="1" dirty="0"/>
              <a:t> </a:t>
            </a:r>
            <a:r>
              <a:rPr lang="it-IT" sz="1800" b="1" dirty="0" err="1"/>
              <a:t>using</a:t>
            </a:r>
            <a:r>
              <a:rPr lang="it-IT" sz="1800" b="1" dirty="0"/>
              <a:t> </a:t>
            </a:r>
            <a:r>
              <a:rPr lang="it-IT" sz="1800" b="1" dirty="0" err="1"/>
              <a:t>multispectral</a:t>
            </a:r>
            <a:r>
              <a:rPr lang="it-IT" sz="1800" b="1" dirty="0"/>
              <a:t> satellite images</a:t>
            </a:r>
            <a:endParaRPr lang="it-IT" sz="3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4A2268D-7C96-835B-69C3-1004E984B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296" y="3889233"/>
            <a:ext cx="2657007" cy="1655762"/>
          </a:xfrm>
        </p:spPr>
        <p:txBody>
          <a:bodyPr>
            <a:normAutofit/>
          </a:bodyPr>
          <a:lstStyle/>
          <a:p>
            <a:r>
              <a:rPr lang="it-IT" sz="1600" dirty="0"/>
              <a:t>Prof. Attilio Sulli</a:t>
            </a:r>
          </a:p>
          <a:p>
            <a:r>
              <a:rPr lang="it-IT" sz="1600" b="1" dirty="0"/>
              <a:t>Dr. Francesco </a:t>
            </a:r>
            <a:r>
              <a:rPr lang="it-IT" sz="1600" b="1" dirty="0" err="1"/>
              <a:t>Caldareri</a:t>
            </a:r>
            <a:endParaRPr lang="it-IT" sz="1600" b="1" dirty="0"/>
          </a:p>
          <a:p>
            <a:r>
              <a:rPr lang="it-IT" sz="1600" dirty="0"/>
              <a:t>Dr. Nicolò Parrino</a:t>
            </a:r>
          </a:p>
          <a:p>
            <a:r>
              <a:rPr lang="it-IT" sz="1600" dirty="0"/>
              <a:t>Prof. Antonino Maltese</a:t>
            </a:r>
          </a:p>
        </p:txBody>
      </p:sp>
      <p:pic>
        <p:nvPicPr>
          <p:cNvPr id="22" name="Segnaposto immagine 21" descr="Immagine che contiene aria aperta, Vetta, catena montuosa, natura&#10;&#10;Descrizione generata automaticamente">
            <a:extLst>
              <a:ext uri="{FF2B5EF4-FFF2-40B4-BE49-F238E27FC236}">
                <a16:creationId xmlns:a16="http://schemas.microsoft.com/office/drawing/2014/main" id="{54DA8671-E8EC-1C9F-E20B-AC481716246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18140" r="6670" b="19528"/>
          <a:stretch/>
        </p:blipFill>
        <p:spPr>
          <a:xfrm>
            <a:off x="5340626" y="2292626"/>
            <a:ext cx="6785113" cy="2760869"/>
          </a:xfrm>
        </p:spPr>
      </p:pic>
      <p:pic>
        <p:nvPicPr>
          <p:cNvPr id="15" name="Immagine 14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48514C4F-BAA9-E1D5-CB77-1AFBC1A97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75" y="5522365"/>
            <a:ext cx="2004822" cy="676078"/>
          </a:xfrm>
          <a:prstGeom prst="rect">
            <a:avLst/>
          </a:prstGeom>
        </p:spPr>
      </p:pic>
      <p:pic>
        <p:nvPicPr>
          <p:cNvPr id="18" name="Immagine 17" descr="Immagine che contiene Elementi grafici, Carattere, logo, simbolo&#10;&#10;Descrizione generata automaticamente">
            <a:extLst>
              <a:ext uri="{FF2B5EF4-FFF2-40B4-BE49-F238E27FC236}">
                <a16:creationId xmlns:a16="http://schemas.microsoft.com/office/drawing/2014/main" id="{E0E1097A-7BAB-BDFC-A92A-0F9E3E650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85" y="5317417"/>
            <a:ext cx="3207514" cy="98476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F9743E6-BA49-AF35-B8F7-695CDD6804B9}"/>
              </a:ext>
            </a:extLst>
          </p:cNvPr>
          <p:cNvSpPr txBox="1">
            <a:spLocks/>
          </p:cNvSpPr>
          <p:nvPr/>
        </p:nvSpPr>
        <p:spPr>
          <a:xfrm>
            <a:off x="5340626" y="2376808"/>
            <a:ext cx="1974573" cy="918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Landsat Satellite Product </a:t>
            </a:r>
          </a:p>
          <a:p>
            <a:r>
              <a:rPr lang="it-IT" sz="2000" dirty="0">
                <a:solidFill>
                  <a:schemeClr val="bg1"/>
                </a:solidFill>
              </a:rPr>
              <a:t>Scene: 188034</a:t>
            </a:r>
          </a:p>
          <a:p>
            <a:r>
              <a:rPr lang="it-IT" sz="2000" dirty="0">
                <a:solidFill>
                  <a:schemeClr val="bg1"/>
                </a:solidFill>
              </a:rPr>
              <a:t>Date: 20200725</a:t>
            </a:r>
          </a:p>
        </p:txBody>
      </p:sp>
      <p:pic>
        <p:nvPicPr>
          <p:cNvPr id="20" name="Immagine 19" descr="Immagine che contiene simbolo, cerchio, Elementi grafici, logo&#10;&#10;Descrizione generata automaticamente">
            <a:extLst>
              <a:ext uri="{FF2B5EF4-FFF2-40B4-BE49-F238E27FC236}">
                <a16:creationId xmlns:a16="http://schemas.microsoft.com/office/drawing/2014/main" id="{6602272C-F32D-F821-EB87-1B60FBF825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6524" y="2410833"/>
            <a:ext cx="965354" cy="971378"/>
          </a:xfrm>
          <a:prstGeom prst="rect">
            <a:avLst/>
          </a:prstGeom>
        </p:spPr>
      </p:pic>
      <p:pic>
        <p:nvPicPr>
          <p:cNvPr id="6" name="Immagine 5" descr="Immagine che contiene nero&#10;&#10;Descrizione generata automaticamente">
            <a:extLst>
              <a:ext uri="{FF2B5EF4-FFF2-40B4-BE49-F238E27FC236}">
                <a16:creationId xmlns:a16="http://schemas.microsoft.com/office/drawing/2014/main" id="{17B40A1D-7EFB-206C-2730-6C93A5069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6" y="4497676"/>
            <a:ext cx="555819" cy="5558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893B17-486E-9AA0-C39C-44A1824FA926}"/>
              </a:ext>
            </a:extLst>
          </p:cNvPr>
          <p:cNvSpPr txBox="1">
            <a:spLocks/>
          </p:cNvSpPr>
          <p:nvPr/>
        </p:nvSpPr>
        <p:spPr>
          <a:xfrm>
            <a:off x="117118" y="2628464"/>
            <a:ext cx="2144586" cy="370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500" b="1" kern="120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algn="just"/>
            <a:r>
              <a:rPr lang="en-US" sz="2000" dirty="0"/>
              <a:t>U.O. PALERMO 02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60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6"/>
            <a:ext cx="8134350" cy="780603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2.4 Action on mapping and modeling for natural hazards and geo-resources</a:t>
            </a:r>
            <a:br>
              <a:rPr lang="en-US" sz="1800" dirty="0"/>
            </a:br>
            <a:br>
              <a:rPr lang="en-US" sz="1600" i="1" dirty="0"/>
            </a:br>
            <a:r>
              <a:rPr lang="en-US" sz="1600" i="1" dirty="0"/>
              <a:t>Activity 2.4a - Natural hazards and geological resources in the coastal-marine environment </a:t>
            </a:r>
            <a:b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799059" y="2966667"/>
            <a:ext cx="105938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tillium"/>
              </a:rPr>
              <a:t>Geological database in submerged marine areas;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tillium"/>
              </a:rPr>
              <a:t>Isoradiometric</a:t>
            </a:r>
            <a:r>
              <a:rPr lang="en-US" sz="2400" b="1" dirty="0">
                <a:latin typeface="Titillium"/>
              </a:rPr>
              <a:t> shoreline extraction t</a:t>
            </a:r>
            <a:r>
              <a:rPr lang="it-IT" sz="2400" b="1" dirty="0" err="1"/>
              <a:t>ool</a:t>
            </a:r>
            <a:r>
              <a:rPr lang="it-IT" sz="2400" b="1" dirty="0"/>
              <a:t> </a:t>
            </a:r>
            <a:r>
              <a:rPr lang="it-IT" sz="2400" b="1" dirty="0" err="1"/>
              <a:t>using</a:t>
            </a:r>
            <a:r>
              <a:rPr lang="it-IT" sz="2400" b="1" dirty="0"/>
              <a:t> </a:t>
            </a:r>
            <a:r>
              <a:rPr lang="it-IT" sz="2400" b="1" dirty="0" err="1"/>
              <a:t>multispectral</a:t>
            </a:r>
            <a:r>
              <a:rPr lang="it-IT" sz="2400" b="1" dirty="0"/>
              <a:t> satellite images;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tillium"/>
              </a:rPr>
              <a:t>Contribution to the creation of training products.</a:t>
            </a:r>
            <a:endParaRPr lang="it-IT" sz="2400" dirty="0">
              <a:latin typeface="Titillium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197566-7BB7-E48B-C91F-744CCFBD4B7C}"/>
              </a:ext>
            </a:extLst>
          </p:cNvPr>
          <p:cNvSpPr txBox="1"/>
          <p:nvPr/>
        </p:nvSpPr>
        <p:spPr>
          <a:xfrm>
            <a:off x="144796" y="2275007"/>
            <a:ext cx="284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400" dirty="0" err="1">
                <a:latin typeface="Titillium"/>
              </a:rPr>
              <a:t>Developed</a:t>
            </a:r>
            <a:r>
              <a:rPr lang="it-IT" sz="2400" dirty="0">
                <a:latin typeface="Titillium"/>
              </a:rPr>
              <a:t> products:</a:t>
            </a: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4ABD724-018F-A125-AFB2-41577EB5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6" y="1756160"/>
            <a:ext cx="3125825" cy="41007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DD5F26-C4E0-A091-A110-86A484E38C47}"/>
              </a:ext>
            </a:extLst>
          </p:cNvPr>
          <p:cNvSpPr txBox="1"/>
          <p:nvPr/>
        </p:nvSpPr>
        <p:spPr>
          <a:xfrm>
            <a:off x="5840375" y="2456461"/>
            <a:ext cx="88993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QGIS API</a:t>
            </a:r>
            <a:endParaRPr lang="it-I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F2ACEA-B877-1346-617F-4813885BAA6B}"/>
              </a:ext>
            </a:extLst>
          </p:cNvPr>
          <p:cNvSpPr txBox="1"/>
          <p:nvPr/>
        </p:nvSpPr>
        <p:spPr>
          <a:xfrm>
            <a:off x="7183320" y="2456461"/>
            <a:ext cx="88993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endParaRPr lang="it-I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92A7BD-06E5-7408-B87C-EAF358515A4F}"/>
              </a:ext>
            </a:extLst>
          </p:cNvPr>
          <p:cNvSpPr txBox="1"/>
          <p:nvPr/>
        </p:nvSpPr>
        <p:spPr>
          <a:xfrm>
            <a:off x="8526265" y="2456461"/>
            <a:ext cx="119673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ISE Plugin</a:t>
            </a:r>
            <a:endParaRPr lang="it-I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21E2DA6-C872-F1C7-BB99-3CB4AE9571BB}"/>
              </a:ext>
            </a:extLst>
          </p:cNvPr>
          <p:cNvCxnSpPr/>
          <p:nvPr/>
        </p:nvCxnSpPr>
        <p:spPr>
          <a:xfrm>
            <a:off x="6730307" y="2591085"/>
            <a:ext cx="453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DFA9753-EF53-B41C-4D49-0BF6CE8DC4AA}"/>
              </a:ext>
            </a:extLst>
          </p:cNvPr>
          <p:cNvCxnSpPr/>
          <p:nvPr/>
        </p:nvCxnSpPr>
        <p:spPr>
          <a:xfrm>
            <a:off x="8074075" y="2587266"/>
            <a:ext cx="453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2EBA83-F5D2-FEB7-1F52-D5AABBC416AB}"/>
              </a:ext>
            </a:extLst>
          </p:cNvPr>
          <p:cNvSpPr txBox="1"/>
          <p:nvPr/>
        </p:nvSpPr>
        <p:spPr>
          <a:xfrm>
            <a:off x="114853" y="1280352"/>
            <a:ext cx="3852609" cy="70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it-IT" sz="22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r>
              <a:rPr lang="en-GB" dirty="0"/>
              <a:t>The methodology development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72EDEB8-E7AC-25F0-F138-DA419986CFA5}"/>
              </a:ext>
            </a:extLst>
          </p:cNvPr>
          <p:cNvSpPr txBox="1"/>
          <p:nvPr/>
        </p:nvSpPr>
        <p:spPr>
          <a:xfrm>
            <a:off x="5567047" y="1928329"/>
            <a:ext cx="4486934" cy="419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1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r>
              <a:rPr lang="en-GB" dirty="0"/>
              <a:t>The </a:t>
            </a:r>
            <a:r>
              <a:rPr lang="en-GB" dirty="0" err="1"/>
              <a:t>Isoradiometric</a:t>
            </a:r>
            <a:r>
              <a:rPr lang="en-GB" dirty="0"/>
              <a:t> Shoreline Extractor</a:t>
            </a:r>
            <a:endParaRPr lang="it-IT" dirty="0"/>
          </a:p>
        </p:txBody>
      </p:sp>
      <p:pic>
        <p:nvPicPr>
          <p:cNvPr id="22" name="Immagine 21" descr="Immagine che contiene clipart, simbolo, Elementi grafici, cartone animato&#10;&#10;Descrizione generata automaticamente">
            <a:extLst>
              <a:ext uri="{FF2B5EF4-FFF2-40B4-BE49-F238E27FC236}">
                <a16:creationId xmlns:a16="http://schemas.microsoft.com/office/drawing/2014/main" id="{03B99117-75F1-3CB4-793E-2B7D119AA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03" y="2347845"/>
            <a:ext cx="435609" cy="43624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1D77AB5-127B-62BC-0338-203B4ECC2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89" y="2356210"/>
            <a:ext cx="419515" cy="419515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69594D5-52EA-82CF-84ED-933E46D4ACE0}"/>
              </a:ext>
            </a:extLst>
          </p:cNvPr>
          <p:cNvSpPr txBox="1"/>
          <p:nvPr/>
        </p:nvSpPr>
        <p:spPr>
          <a:xfrm>
            <a:off x="4505740" y="3135314"/>
            <a:ext cx="3388139" cy="1913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100" b="1" i="1" dirty="0">
                <a:effectLst/>
                <a:latin typeface="Titillium"/>
                <a:ea typeface="Arial" panose="020B0604020202020204" pitchFamily="34" charset="0"/>
                <a:cs typeface="Times New Roman" panose="02020603050405020304" pitchFamily="18" charset="0"/>
              </a:rPr>
              <a:t>Advantages and Applications</a:t>
            </a:r>
            <a:endParaRPr lang="it-IT" sz="1050" dirty="0">
              <a:effectLst/>
              <a:latin typeface="Titill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100" dirty="0">
                <a:effectLst/>
                <a:latin typeface="Titillium"/>
                <a:ea typeface="Arial" panose="020B0604020202020204" pitchFamily="34" charset="0"/>
                <a:cs typeface="Times New Roman" panose="02020603050405020304" pitchFamily="18" charset="0"/>
              </a:rPr>
              <a:t>The plugin offers several significant advantages over traditional methodologies:</a:t>
            </a:r>
            <a:endParaRPr lang="it-IT" sz="1050" dirty="0">
              <a:effectLst/>
              <a:latin typeface="Titill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100" dirty="0">
                <a:effectLst/>
                <a:latin typeface="Titillium"/>
                <a:ea typeface="Arial" panose="020B0604020202020204" pitchFamily="34" charset="0"/>
                <a:cs typeface="Times New Roman" panose="02020603050405020304" pitchFamily="18" charset="0"/>
              </a:rPr>
              <a:t>Enhanced sub-pixel accuracy in shoreline delineation</a:t>
            </a:r>
            <a:endParaRPr lang="it-IT" sz="1050" dirty="0">
              <a:effectLst/>
              <a:latin typeface="Titill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100" dirty="0">
                <a:effectLst/>
                <a:latin typeface="Titillium"/>
                <a:ea typeface="Arial" panose="020B0604020202020204" pitchFamily="34" charset="0"/>
                <a:cs typeface="Times New Roman" panose="02020603050405020304" pitchFamily="18" charset="0"/>
              </a:rPr>
              <a:t>Reduced sensitivity to atmospheric perturbations</a:t>
            </a:r>
            <a:endParaRPr lang="it-IT" sz="1050" dirty="0">
              <a:effectLst/>
              <a:latin typeface="Titill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100" dirty="0">
                <a:effectLst/>
                <a:latin typeface="Titillium"/>
                <a:ea typeface="Arial" panose="020B0604020202020204" pitchFamily="34" charset="0"/>
                <a:cs typeface="Times New Roman" panose="02020603050405020304" pitchFamily="18" charset="0"/>
              </a:rPr>
              <a:t>Fully automated processing pipeline</a:t>
            </a:r>
            <a:endParaRPr lang="it-IT" sz="1050" dirty="0">
              <a:effectLst/>
              <a:latin typeface="Titill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100" dirty="0">
                <a:effectLst/>
                <a:latin typeface="Titillium"/>
                <a:ea typeface="Arial" panose="020B0604020202020204" pitchFamily="34" charset="0"/>
                <a:cs typeface="Times New Roman" panose="02020603050405020304" pitchFamily="18" charset="0"/>
              </a:rPr>
              <a:t>Native GIS environment integration</a:t>
            </a:r>
            <a:endParaRPr lang="it-IT" sz="1050" dirty="0">
              <a:effectLst/>
              <a:latin typeface="Titill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20EBF96-E7E3-8B17-00E4-5BBD5DAB3D63}"/>
              </a:ext>
            </a:extLst>
          </p:cNvPr>
          <p:cNvSpPr txBox="1"/>
          <p:nvPr/>
        </p:nvSpPr>
        <p:spPr>
          <a:xfrm>
            <a:off x="8203096" y="3135314"/>
            <a:ext cx="3427893" cy="15515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lnSpc>
                <a:spcPct val="107000"/>
              </a:lnSpc>
              <a:spcAft>
                <a:spcPts val="600"/>
              </a:spcAft>
              <a:defRPr sz="1100" b="1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latin typeface="Titillium"/>
              </a:rPr>
              <a:t>Primary applications encompass:</a:t>
            </a:r>
            <a:endParaRPr lang="it-IT" dirty="0">
              <a:latin typeface="Titillium"/>
            </a:endParaRPr>
          </a:p>
          <a:p>
            <a:r>
              <a:rPr lang="en-GB" b="0" i="0" dirty="0">
                <a:latin typeface="Titillium"/>
              </a:rPr>
              <a:t>1. Coastal erosion monitoring</a:t>
            </a:r>
            <a:endParaRPr lang="it-IT" b="0" i="0" dirty="0">
              <a:latin typeface="Titillium"/>
            </a:endParaRPr>
          </a:p>
          <a:p>
            <a:r>
              <a:rPr lang="en-GB" b="0" i="0" dirty="0">
                <a:latin typeface="Titillium"/>
              </a:rPr>
              <a:t>2. Maritime infrastructure impact assessment</a:t>
            </a:r>
            <a:endParaRPr lang="it-IT" b="0" i="0" dirty="0">
              <a:latin typeface="Titillium"/>
            </a:endParaRPr>
          </a:p>
          <a:p>
            <a:r>
              <a:rPr lang="en-GB" b="0" i="0" dirty="0">
                <a:latin typeface="Titillium"/>
              </a:rPr>
              <a:t>3. Coastal dynamics studies</a:t>
            </a:r>
            <a:endParaRPr lang="it-IT" b="0" i="0" dirty="0">
              <a:latin typeface="Titillium"/>
            </a:endParaRPr>
          </a:p>
          <a:p>
            <a:r>
              <a:rPr lang="en-GB" b="0" i="0" dirty="0">
                <a:latin typeface="Titillium"/>
              </a:rPr>
              <a:t>4. Climate change impact analysis on coastal regions</a:t>
            </a:r>
            <a:endParaRPr lang="it-IT" b="0" i="0" dirty="0">
              <a:latin typeface="Titillium"/>
            </a:endParaRPr>
          </a:p>
          <a:p>
            <a:r>
              <a:rPr lang="en-GB" b="0" i="0" dirty="0">
                <a:latin typeface="Titillium"/>
              </a:rPr>
              <a:t>5. Support for coastal zone management and planning</a:t>
            </a:r>
            <a:endParaRPr lang="it-IT" b="0" i="0" dirty="0"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70623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8110-B77F-AB61-1EEB-01B157E05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4A76B770-2A24-AFAA-1052-135A1576BF9A}"/>
              </a:ext>
            </a:extLst>
          </p:cNvPr>
          <p:cNvGrpSpPr/>
          <p:nvPr/>
        </p:nvGrpSpPr>
        <p:grpSpPr>
          <a:xfrm>
            <a:off x="109559" y="1608907"/>
            <a:ext cx="3889628" cy="1866079"/>
            <a:chOff x="90053" y="517634"/>
            <a:chExt cx="5072842" cy="243373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44B86D3-41E9-09B7-13D0-96A84F38E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941" y="517634"/>
              <a:ext cx="5004954" cy="2433735"/>
            </a:xfrm>
            <a:prstGeom prst="rect">
              <a:avLst/>
            </a:prstGeom>
          </p:spPr>
        </p:pic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30591BA-FAC7-B10A-AA6C-5328EDED6C02}"/>
                </a:ext>
              </a:extLst>
            </p:cNvPr>
            <p:cNvSpPr/>
            <p:nvPr/>
          </p:nvSpPr>
          <p:spPr>
            <a:xfrm>
              <a:off x="4963390" y="742507"/>
              <a:ext cx="199505" cy="162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7823960-1C98-51D7-AF71-87E04B605DF8}"/>
                </a:ext>
              </a:extLst>
            </p:cNvPr>
            <p:cNvSpPr/>
            <p:nvPr/>
          </p:nvSpPr>
          <p:spPr>
            <a:xfrm>
              <a:off x="90053" y="823556"/>
              <a:ext cx="403167" cy="16209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6D97771B-2327-C9A7-DDA8-879D160E48A9}"/>
                </a:ext>
              </a:extLst>
            </p:cNvPr>
            <p:cNvSpPr/>
            <p:nvPr/>
          </p:nvSpPr>
          <p:spPr>
            <a:xfrm>
              <a:off x="155861" y="2006471"/>
              <a:ext cx="674718" cy="23796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573337A1-06EE-8625-91DE-022D90C969BF}"/>
                </a:ext>
              </a:extLst>
            </p:cNvPr>
            <p:cNvSpPr/>
            <p:nvPr/>
          </p:nvSpPr>
          <p:spPr>
            <a:xfrm>
              <a:off x="155861" y="2690553"/>
              <a:ext cx="674718" cy="13161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BA16219-92A6-4BB6-4DB7-86BDFA66018D}"/>
              </a:ext>
            </a:extLst>
          </p:cNvPr>
          <p:cNvGrpSpPr/>
          <p:nvPr/>
        </p:nvGrpSpPr>
        <p:grpSpPr>
          <a:xfrm>
            <a:off x="10770537" y="3859981"/>
            <a:ext cx="1296340" cy="2469941"/>
            <a:chOff x="188829" y="3282148"/>
            <a:chExt cx="1700071" cy="3239181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6F31AF19-D1CA-B756-6430-8F8C9C1B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829" y="3294617"/>
              <a:ext cx="1700071" cy="3226712"/>
            </a:xfrm>
            <a:prstGeom prst="rect">
              <a:avLst/>
            </a:prstGeom>
          </p:spPr>
        </p:pic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EA637AE0-DC4A-4AF8-9B50-4A512F089707}"/>
                </a:ext>
              </a:extLst>
            </p:cNvPr>
            <p:cNvSpPr/>
            <p:nvPr/>
          </p:nvSpPr>
          <p:spPr>
            <a:xfrm>
              <a:off x="628995" y="3282148"/>
              <a:ext cx="403167" cy="16209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35E903C-BEA7-F3A2-0A00-DE8158234FE6}"/>
              </a:ext>
            </a:extLst>
          </p:cNvPr>
          <p:cNvGrpSpPr/>
          <p:nvPr/>
        </p:nvGrpSpPr>
        <p:grpSpPr>
          <a:xfrm>
            <a:off x="1523124" y="4083198"/>
            <a:ext cx="2938150" cy="2227616"/>
            <a:chOff x="7065818" y="3250407"/>
            <a:chExt cx="4665085" cy="353692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4542732-4A25-C504-A9B9-0CB944273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5818" y="3250407"/>
              <a:ext cx="4665085" cy="3536926"/>
            </a:xfrm>
            <a:prstGeom prst="rect">
              <a:avLst/>
            </a:prstGeom>
          </p:spPr>
        </p:pic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3356ED2C-215F-D865-3E5C-1273F506F822}"/>
                </a:ext>
              </a:extLst>
            </p:cNvPr>
            <p:cNvSpPr/>
            <p:nvPr/>
          </p:nvSpPr>
          <p:spPr>
            <a:xfrm>
              <a:off x="10090384" y="4958537"/>
              <a:ext cx="403167" cy="1359136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B609DB2-802B-7FF7-D401-7EE477723A6D}"/>
              </a:ext>
            </a:extLst>
          </p:cNvPr>
          <p:cNvGrpSpPr/>
          <p:nvPr/>
        </p:nvGrpSpPr>
        <p:grpSpPr>
          <a:xfrm>
            <a:off x="109560" y="3806347"/>
            <a:ext cx="1290908" cy="2468185"/>
            <a:chOff x="4044259" y="3327267"/>
            <a:chExt cx="1700072" cy="3250496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09051786-EA6E-2F57-DC88-B829C4839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4259" y="3339310"/>
              <a:ext cx="1700072" cy="3238453"/>
            </a:xfrm>
            <a:prstGeom prst="rect">
              <a:avLst/>
            </a:prstGeom>
          </p:spPr>
        </p:pic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9E75B013-05C8-01DF-B5BF-4CBAEEE8E681}"/>
                </a:ext>
              </a:extLst>
            </p:cNvPr>
            <p:cNvSpPr/>
            <p:nvPr/>
          </p:nvSpPr>
          <p:spPr>
            <a:xfrm>
              <a:off x="5261955" y="3327267"/>
              <a:ext cx="403167" cy="162098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3992B63A-51C5-F6C6-2A54-9CEA0C03E5E6}"/>
                </a:ext>
              </a:extLst>
            </p:cNvPr>
            <p:cNvSpPr/>
            <p:nvPr/>
          </p:nvSpPr>
          <p:spPr>
            <a:xfrm>
              <a:off x="4783975" y="4856772"/>
              <a:ext cx="179415" cy="168272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DD08624-CB75-71A6-D3B6-F89ABAC97A44}"/>
              </a:ext>
            </a:extLst>
          </p:cNvPr>
          <p:cNvGrpSpPr/>
          <p:nvPr/>
        </p:nvGrpSpPr>
        <p:grpSpPr>
          <a:xfrm>
            <a:off x="4594827" y="1656059"/>
            <a:ext cx="6074049" cy="3077766"/>
            <a:chOff x="5498868" y="644236"/>
            <a:chExt cx="6074049" cy="3077766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AB867FE9-CF3F-6C7D-BFF6-0CEB19B4B7A5}"/>
                </a:ext>
              </a:extLst>
            </p:cNvPr>
            <p:cNvSpPr txBox="1"/>
            <p:nvPr/>
          </p:nvSpPr>
          <p:spPr>
            <a:xfrm>
              <a:off x="5498868" y="644236"/>
              <a:ext cx="6074049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Create account and login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Search Criteria: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Select area of interest using map or coordinates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Select temporal interval and cloud cover percentage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Sets: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Select dataset: Landsat 8-9 OLI/TIRS Collection 2 Level-2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Results</a:t>
              </a: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Download satellite product (Band 5)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CAC9CA36-374B-CEF4-9273-CDEA36F9D405}"/>
                </a:ext>
              </a:extLst>
            </p:cNvPr>
            <p:cNvSpPr/>
            <p:nvPr/>
          </p:nvSpPr>
          <p:spPr>
            <a:xfrm>
              <a:off x="5536276" y="654790"/>
              <a:ext cx="2832660" cy="33811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F0FE15B6-EC47-EA44-6F2F-C45D9E807BC5}"/>
                </a:ext>
              </a:extLst>
            </p:cNvPr>
            <p:cNvSpPr/>
            <p:nvPr/>
          </p:nvSpPr>
          <p:spPr>
            <a:xfrm>
              <a:off x="5536275" y="1169739"/>
              <a:ext cx="5583012" cy="845113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CEFF2313-8D9F-3D27-14C8-CD581552937D}"/>
                </a:ext>
              </a:extLst>
            </p:cNvPr>
            <p:cNvSpPr/>
            <p:nvPr/>
          </p:nvSpPr>
          <p:spPr>
            <a:xfrm>
              <a:off x="5536276" y="2191685"/>
              <a:ext cx="5995654" cy="595695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CF9A96EA-98A8-8042-C9EA-DFFD26D07CA4}"/>
                </a:ext>
              </a:extLst>
            </p:cNvPr>
            <p:cNvSpPr/>
            <p:nvPr/>
          </p:nvSpPr>
          <p:spPr>
            <a:xfrm>
              <a:off x="5554977" y="2894666"/>
              <a:ext cx="4035930" cy="59569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56B7D4D5-8704-F214-9CA8-3C404C9508EB}"/>
              </a:ext>
            </a:extLst>
          </p:cNvPr>
          <p:cNvCxnSpPr>
            <a:cxnSpLocks/>
            <a:stCxn id="28" idx="1"/>
            <a:endCxn id="11" idx="6"/>
          </p:cNvCxnSpPr>
          <p:nvPr/>
        </p:nvCxnSpPr>
        <p:spPr>
          <a:xfrm rot="10800000" flipV="1">
            <a:off x="3999187" y="1835671"/>
            <a:ext cx="633048" cy="780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F344B825-73B6-ABE4-26D2-227128A6730C}"/>
              </a:ext>
            </a:extLst>
          </p:cNvPr>
          <p:cNvCxnSpPr>
            <a:cxnSpLocks/>
            <a:stCxn id="29" idx="1"/>
            <a:endCxn id="10" idx="2"/>
          </p:cNvCxnSpPr>
          <p:nvPr/>
        </p:nvCxnSpPr>
        <p:spPr>
          <a:xfrm rot="10800000" flipV="1">
            <a:off x="2080400" y="2604118"/>
            <a:ext cx="2551834" cy="870867"/>
          </a:xfrm>
          <a:prstGeom prst="bentConnector4">
            <a:avLst>
              <a:gd name="adj1" fmla="val 12404"/>
              <a:gd name="adj2" fmla="val 126250"/>
            </a:avLst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a gomito 50">
            <a:extLst>
              <a:ext uri="{FF2B5EF4-FFF2-40B4-BE49-F238E27FC236}">
                <a16:creationId xmlns:a16="http://schemas.microsoft.com/office/drawing/2014/main" id="{8C9D2913-31F5-8DC4-B88A-4AEE85818108}"/>
              </a:ext>
            </a:extLst>
          </p:cNvPr>
          <p:cNvCxnSpPr>
            <a:cxnSpLocks/>
            <a:stCxn id="30" idx="3"/>
            <a:endCxn id="17" idx="0"/>
          </p:cNvCxnSpPr>
          <p:nvPr/>
        </p:nvCxnSpPr>
        <p:spPr>
          <a:xfrm>
            <a:off x="10627889" y="3501356"/>
            <a:ext cx="790818" cy="368133"/>
          </a:xfrm>
          <a:prstGeom prst="bentConnector2">
            <a:avLst/>
          </a:prstGeom>
          <a:ln w="127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8B7E905C-5FD5-00B2-4BB4-A2B11F8C98BA}"/>
              </a:ext>
            </a:extLst>
          </p:cNvPr>
          <p:cNvCxnSpPr>
            <a:cxnSpLocks/>
            <a:stCxn id="31" idx="2"/>
            <a:endCxn id="20" idx="3"/>
          </p:cNvCxnSpPr>
          <p:nvPr/>
        </p:nvCxnSpPr>
        <p:spPr>
          <a:xfrm rot="5400000">
            <a:off x="5217677" y="3745782"/>
            <a:ext cx="694822" cy="2207627"/>
          </a:xfrm>
          <a:prstGeom prst="bentConnector2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E1F2E16-06FE-3903-661B-90057BAB9FE0}"/>
              </a:ext>
            </a:extLst>
          </p:cNvPr>
          <p:cNvSpPr txBox="1"/>
          <p:nvPr/>
        </p:nvSpPr>
        <p:spPr>
          <a:xfrm>
            <a:off x="3071880" y="1215279"/>
            <a:ext cx="52883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Download Landsat-----&gt;https://earthexplorer.usgs.gov/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FEA454F-A578-1153-60B4-7B061ECCB154}"/>
              </a:ext>
            </a:extLst>
          </p:cNvPr>
          <p:cNvSpPr txBox="1"/>
          <p:nvPr/>
        </p:nvSpPr>
        <p:spPr>
          <a:xfrm>
            <a:off x="4650936" y="5300875"/>
            <a:ext cx="5751047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dirty="0"/>
              <a:t>Pay attention:</a:t>
            </a:r>
          </a:p>
          <a:p>
            <a:pPr marL="285750" indent="-285750">
              <a:buFontTx/>
              <a:buChar char="-"/>
            </a:pPr>
            <a:r>
              <a:rPr lang="it-IT" dirty="0"/>
              <a:t>Polygon RS and Satellite products RS must be the same</a:t>
            </a:r>
          </a:p>
          <a:p>
            <a:pPr marL="285750" indent="-285750">
              <a:buFontTx/>
              <a:buChar char="-"/>
            </a:pPr>
            <a:r>
              <a:rPr lang="it-IT" dirty="0"/>
              <a:t>NIR </a:t>
            </a:r>
            <a:r>
              <a:rPr lang="it-IT" dirty="0" err="1"/>
              <a:t>is</a:t>
            </a:r>
            <a:r>
              <a:rPr lang="it-IT" dirty="0"/>
              <a:t> band 4 in Landsat 4-5-7 and band 5 in Landsat 8-9 </a:t>
            </a:r>
          </a:p>
        </p:txBody>
      </p:sp>
    </p:spTree>
    <p:extLst>
      <p:ext uri="{BB962C8B-B14F-4D97-AF65-F5344CB8AC3E}">
        <p14:creationId xmlns:p14="http://schemas.microsoft.com/office/powerpoint/2010/main" val="337634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8B2A875-9887-A7F4-DD28-26643AD35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31651"/>
            <a:ext cx="10515600" cy="337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BD857A-A2E6-B587-188C-D50E58D49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27" y="1318272"/>
            <a:ext cx="7900746" cy="6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1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a398c2fc-ef96-41f5-a6be-4e19eee013d8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3de9cbb-7065-497c-aaf6-21859a933a9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2718</TotalTime>
  <Words>272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Titillium</vt:lpstr>
      <vt:lpstr>Titillium Bd</vt:lpstr>
      <vt:lpstr>Wingdings</vt:lpstr>
      <vt:lpstr>Tema di Office</vt:lpstr>
      <vt:lpstr>2.4 Action on mapping and modeling for natural hazards and geo-resources   Isoradiometric shoreline extraction tool using multispectral satellite images</vt:lpstr>
      <vt:lpstr>2.4 Action on mapping and modeling for natural hazards and geo-resources  Activity 2.4a - Natural hazards and geological resources in the coastal-marine environment  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Ustica</dc:creator>
  <cp:keywords/>
  <dc:description/>
  <cp:lastModifiedBy>FRANCESCO CALDARERI</cp:lastModifiedBy>
  <cp:revision>27</cp:revision>
  <dcterms:created xsi:type="dcterms:W3CDTF">2022-10-26T09:11:02Z</dcterms:created>
  <dcterms:modified xsi:type="dcterms:W3CDTF">2025-05-13T16:15:15Z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