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932" r:id="rId2"/>
    <p:sldId id="257" r:id="rId3"/>
    <p:sldId id="273" r:id="rId4"/>
    <p:sldId id="933" r:id="rId5"/>
    <p:sldId id="934" r:id="rId6"/>
    <p:sldId id="935" r:id="rId7"/>
    <p:sldId id="937" r:id="rId8"/>
    <p:sldId id="264" r:id="rId9"/>
    <p:sldId id="268" r:id="rId10"/>
    <p:sldId id="262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523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EEB96-DAA6-4B28-9F25-66C4D407066D}" type="datetimeFigureOut">
              <a:rPr lang="it-IT" smtClean="0"/>
              <a:t>03/02/2025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99F33-6B9D-47CE-8BB3-C69F6C6E1C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00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20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BB619172-8D79-7520-C268-83B7C1178A89}"/>
              </a:ext>
            </a:extLst>
          </p:cNvPr>
          <p:cNvSpPr/>
          <p:nvPr/>
        </p:nvSpPr>
        <p:spPr>
          <a:xfrm>
            <a:off x="0" y="1233992"/>
            <a:ext cx="12192000" cy="5032150"/>
          </a:xfrm>
          <a:prstGeom prst="rect">
            <a:avLst/>
          </a:prstGeom>
          <a:solidFill>
            <a:srgbClr val="EFDBC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056688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A75A906-732E-76D5-4C02-0C93BFE51C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7872"/>
            <a:ext cx="12192000" cy="7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2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2728" y="5607178"/>
            <a:ext cx="2743200" cy="365125"/>
          </a:xfrm>
        </p:spPr>
        <p:txBody>
          <a:bodyPr/>
          <a:lstStyle/>
          <a:p>
            <a:fld id="{B373676D-8C11-4C53-BDAA-ACC4F4646C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46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346245C-F4DD-B3ED-FC92-6E712C7A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DF6-E606-42A3-8DBE-ABCC58E06026}" type="datetimeFigureOut">
              <a:rPr lang="it-IT" smtClean="0"/>
              <a:t>03/02/2025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D5D2277-B629-0BBF-1C8F-2B44B8C80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E149C5B-4EC4-9C89-EBDE-B7F11D1F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676D-8C11-4C53-BDAA-ACC4F4646C4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D20620-F6EF-3A09-8DD8-B278E29DB279}"/>
              </a:ext>
            </a:extLst>
          </p:cNvPr>
          <p:cNvSpPr txBox="1"/>
          <p:nvPr/>
        </p:nvSpPr>
        <p:spPr>
          <a:xfrm>
            <a:off x="286310" y="2212820"/>
            <a:ext cx="1174240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Titillium"/>
              </a:rPr>
              <a:t>…………………………………………….</a:t>
            </a:r>
          </a:p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Titillium"/>
              </a:rPr>
              <a:t>…………………………………………….</a:t>
            </a:r>
          </a:p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Titillium"/>
              </a:rPr>
              <a:t>……………………………………………</a:t>
            </a:r>
          </a:p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endParaRPr lang="it-IT" dirty="0">
              <a:latin typeface="Titillium"/>
            </a:endParaRPr>
          </a:p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endParaRPr lang="it-IT" dirty="0">
              <a:latin typeface="Titillium"/>
            </a:endParaRPr>
          </a:p>
          <a:p>
            <a:pPr marL="285750" indent="-285750">
              <a:spcAft>
                <a:spcPts val="600"/>
              </a:spcAft>
              <a:buClr>
                <a:srgbClr val="CE843C"/>
              </a:buClr>
            </a:pPr>
            <a:endParaRPr lang="it-IT" dirty="0">
              <a:latin typeface="Titillium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315ABBAB-D227-1DE8-2951-4B085D03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10" y="1374769"/>
            <a:ext cx="8134350" cy="632402"/>
          </a:xfrm>
        </p:spPr>
        <p:txBody>
          <a:bodyPr>
            <a:normAutofit/>
          </a:bodyPr>
          <a:lstStyle/>
          <a:p>
            <a:r>
              <a:rPr lang="it-IT" sz="1800" dirty="0"/>
              <a:t>Indice</a:t>
            </a:r>
          </a:p>
        </p:txBody>
      </p:sp>
    </p:spTree>
    <p:extLst>
      <p:ext uri="{BB962C8B-B14F-4D97-AF65-F5344CB8AC3E}">
        <p14:creationId xmlns:p14="http://schemas.microsoft.com/office/powerpoint/2010/main" val="249357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Capitolo_Paragrafo_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4A30697-F888-85B6-5A0D-3574BE8C9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DF6-E606-42A3-8DBE-ABCC58E06026}" type="datetimeFigureOut">
              <a:rPr lang="it-IT" smtClean="0"/>
              <a:t>03/02/2025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9F20E9-2E1B-0611-858D-C1F17F04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C40106-88A4-D0A3-B923-257F23CF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676D-8C11-4C53-BDAA-ACC4F4646C4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C9AA221-7DE9-337D-0AA8-193DF54C1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17" y="2343110"/>
            <a:ext cx="11438774" cy="3885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Testo…….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D82B16D-D13A-ED47-BDC9-768AAC85D62F}"/>
              </a:ext>
            </a:extLst>
          </p:cNvPr>
          <p:cNvSpPr txBox="1">
            <a:spLocks/>
          </p:cNvSpPr>
          <p:nvPr/>
        </p:nvSpPr>
        <p:spPr>
          <a:xfrm>
            <a:off x="276431" y="1818449"/>
            <a:ext cx="10515600" cy="3638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r>
              <a:rPr lang="it-IT" sz="1800" dirty="0">
                <a:solidFill>
                  <a:schemeClr val="tx1"/>
                </a:solidFill>
              </a:rPr>
              <a:t>Titolo paragrafo</a:t>
            </a:r>
          </a:p>
        </p:txBody>
      </p:sp>
      <p:sp>
        <p:nvSpPr>
          <p:cNvPr id="8" name="Titolo 4">
            <a:extLst>
              <a:ext uri="{FF2B5EF4-FFF2-40B4-BE49-F238E27FC236}">
                <a16:creationId xmlns:a16="http://schemas.microsoft.com/office/drawing/2014/main" id="{9525D1A1-6C47-0327-4EB4-A4429610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1293332"/>
            <a:ext cx="10515600" cy="363855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Titolo capitolo</a:t>
            </a:r>
            <a:br>
              <a:rPr lang="it-IT" sz="2000" dirty="0"/>
            </a:b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0301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00D590-283A-4AF6-5B8B-A91DDBC4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4601CCC-3FD4-9B06-D133-400031E7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DF6-E606-42A3-8DBE-ABCC58E06026}" type="datetimeFigureOut">
              <a:rPr lang="it-IT" smtClean="0"/>
              <a:t>03/02/2025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8B5F90-B188-ADEE-E899-7B9448FA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877EA85-5B87-90DC-7503-ABBD1233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676D-8C11-4C53-BDAA-ACC4F4646C44}" type="slidenum">
              <a:rPr lang="it-IT" smtClean="0"/>
              <a:t>‹N›</a:t>
            </a:fld>
            <a:endParaRPr lang="it-IT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4D2AE018-8D49-11C5-A0C9-92419431B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217067"/>
              </p:ext>
            </p:extLst>
          </p:nvPr>
        </p:nvGraphicFramePr>
        <p:xfrm>
          <a:off x="966849" y="3214898"/>
          <a:ext cx="7861467" cy="211609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604507">
                  <a:extLst>
                    <a:ext uri="{9D8B030D-6E8A-4147-A177-3AD203B41FA5}">
                      <a16:colId xmlns:a16="http://schemas.microsoft.com/office/drawing/2014/main" val="911671982"/>
                    </a:ext>
                  </a:extLst>
                </a:gridCol>
                <a:gridCol w="1564240">
                  <a:extLst>
                    <a:ext uri="{9D8B030D-6E8A-4147-A177-3AD203B41FA5}">
                      <a16:colId xmlns:a16="http://schemas.microsoft.com/office/drawing/2014/main" val="4278435619"/>
                    </a:ext>
                  </a:extLst>
                </a:gridCol>
                <a:gridCol w="1564240">
                  <a:extLst>
                    <a:ext uri="{9D8B030D-6E8A-4147-A177-3AD203B41FA5}">
                      <a16:colId xmlns:a16="http://schemas.microsoft.com/office/drawing/2014/main" val="955901745"/>
                    </a:ext>
                  </a:extLst>
                </a:gridCol>
                <a:gridCol w="1564240">
                  <a:extLst>
                    <a:ext uri="{9D8B030D-6E8A-4147-A177-3AD203B41FA5}">
                      <a16:colId xmlns:a16="http://schemas.microsoft.com/office/drawing/2014/main" val="7840209"/>
                    </a:ext>
                  </a:extLst>
                </a:gridCol>
                <a:gridCol w="1564240">
                  <a:extLst>
                    <a:ext uri="{9D8B030D-6E8A-4147-A177-3AD203B41FA5}">
                      <a16:colId xmlns:a16="http://schemas.microsoft.com/office/drawing/2014/main" val="1370897807"/>
                    </a:ext>
                  </a:extLst>
                </a:gridCol>
              </a:tblGrid>
              <a:tr h="352682"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Testo</a:t>
                      </a:r>
                      <a:endParaRPr lang="it-IT" sz="1200" i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  <a:ea typeface="+mn-ea"/>
                          <a:cs typeface="+mn-cs"/>
                        </a:rPr>
                        <a:t>Testo</a:t>
                      </a:r>
                      <a:r>
                        <a:rPr lang="en-US" sz="12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  <a:ea typeface="+mn-ea"/>
                          <a:cs typeface="+mn-cs"/>
                        </a:rPr>
                        <a:t> </a:t>
                      </a:r>
                      <a:endParaRPr lang="it-IT" sz="1200" b="1" i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  <a:ea typeface="+mn-ea"/>
                          <a:cs typeface="+mn-cs"/>
                        </a:rPr>
                        <a:t> </a:t>
                      </a:r>
                      <a:endParaRPr lang="it-IT" sz="1200" b="1" i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200" b="1" i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i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  <a:ea typeface="+mn-ea"/>
                          <a:cs typeface="+mn-cs"/>
                        </a:rPr>
                        <a:t> </a:t>
                      </a:r>
                      <a:endParaRPr lang="it-IT" sz="1200" b="1" i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278488"/>
                  </a:ext>
                </a:extLst>
              </a:tr>
              <a:tr h="352682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 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tillium Bd"/>
                        </a:rPr>
                        <a:t>testo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 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tillium Bd"/>
                        </a:rPr>
                        <a:t>testo</a:t>
                      </a: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 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tillium Bd"/>
                        </a:rPr>
                        <a:t>testo</a:t>
                      </a: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 </a:t>
                      </a: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726931"/>
                  </a:ext>
                </a:extLst>
              </a:tr>
              <a:tr h="352682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 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tillium Bd"/>
                        </a:rPr>
                        <a:t>testo</a:t>
                      </a: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 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tillium Bd"/>
                        </a:rPr>
                        <a:t>testo</a:t>
                      </a: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it-IT" sz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tillium Bd"/>
                        </a:rPr>
                        <a:t> </a:t>
                      </a: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Titillium Bd"/>
                        </a:rPr>
                        <a:t>testo</a:t>
                      </a: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52227"/>
                  </a:ext>
                </a:extLst>
              </a:tr>
              <a:tr h="352682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917013"/>
                  </a:ext>
                </a:extLst>
              </a:tr>
              <a:tr h="352682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4339"/>
                  </a:ext>
                </a:extLst>
              </a:tr>
              <a:tr h="352682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endParaRPr lang="it-IT" sz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tillium B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816211"/>
                  </a:ext>
                </a:extLst>
              </a:tr>
            </a:tbl>
          </a:graphicData>
        </a:graphic>
      </p:graphicFrame>
      <p:sp>
        <p:nvSpPr>
          <p:cNvPr id="11" name="Segnaposto tabella 10">
            <a:extLst>
              <a:ext uri="{FF2B5EF4-FFF2-40B4-BE49-F238E27FC236}">
                <a16:creationId xmlns:a16="http://schemas.microsoft.com/office/drawing/2014/main" id="{745A107C-D9AC-E5C7-4DFD-F578D6BAF71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991916"/>
            <a:ext cx="4136572" cy="9144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14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bli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2522E2-D0DA-68FC-D013-CC27289B2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DF6-E606-42A3-8DBE-ABCC58E06026}" type="datetimeFigureOut">
              <a:rPr lang="it-IT" smtClean="0"/>
              <a:t>03/02/2025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418149B-1F25-A9BB-CB22-6B596CCA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F8FE87-5312-8391-F77C-9360D5B2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676D-8C11-4C53-BDAA-ACC4F4646C4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4">
            <a:extLst>
              <a:ext uri="{FF2B5EF4-FFF2-40B4-BE49-F238E27FC236}">
                <a16:creationId xmlns:a16="http://schemas.microsoft.com/office/drawing/2014/main" id="{B4F84443-17F1-D630-0029-1A89A862252B}"/>
              </a:ext>
            </a:extLst>
          </p:cNvPr>
          <p:cNvSpPr txBox="1">
            <a:spLocks/>
          </p:cNvSpPr>
          <p:nvPr/>
        </p:nvSpPr>
        <p:spPr>
          <a:xfrm>
            <a:off x="243774" y="1429625"/>
            <a:ext cx="10515600" cy="3638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r>
              <a:rPr lang="it-IT" sz="2000" dirty="0"/>
              <a:t>Bibliografia  e sitografia</a:t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479102FA-0F2C-A963-4C45-FF04B2156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1930760"/>
            <a:ext cx="10515600" cy="3885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Testo…….</a:t>
            </a:r>
          </a:p>
        </p:txBody>
      </p:sp>
    </p:spTree>
    <p:extLst>
      <p:ext uri="{BB962C8B-B14F-4D97-AF65-F5344CB8AC3E}">
        <p14:creationId xmlns:p14="http://schemas.microsoft.com/office/powerpoint/2010/main" val="159301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B2304A0-9491-B096-1EFE-3C14E1DCE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DF6-E606-42A3-8DBE-ABCC58E06026}" type="datetimeFigureOut">
              <a:rPr lang="it-IT" smtClean="0"/>
              <a:t>03/02/2025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885C3DC-CF74-AC41-F924-F00EBE53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FC7971-A518-9228-8A06-B5B77D0C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676D-8C11-4C53-BDAA-ACC4F4646C4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4">
            <a:extLst>
              <a:ext uri="{FF2B5EF4-FFF2-40B4-BE49-F238E27FC236}">
                <a16:creationId xmlns:a16="http://schemas.microsoft.com/office/drawing/2014/main" id="{E71E5B83-8B1C-36E9-6330-88AC93B067C2}"/>
              </a:ext>
            </a:extLst>
          </p:cNvPr>
          <p:cNvSpPr txBox="1">
            <a:spLocks/>
          </p:cNvSpPr>
          <p:nvPr/>
        </p:nvSpPr>
        <p:spPr>
          <a:xfrm>
            <a:off x="503498" y="2239522"/>
            <a:ext cx="10340511" cy="3638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r>
              <a:rPr lang="it-IT" sz="2000" dirty="0"/>
              <a:t>Disclaimer</a:t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1FA9DE-F87F-4C80-1722-E73D334886B0}"/>
              </a:ext>
            </a:extLst>
          </p:cNvPr>
          <p:cNvSpPr txBox="1"/>
          <p:nvPr/>
        </p:nvSpPr>
        <p:spPr>
          <a:xfrm>
            <a:off x="393539" y="2779793"/>
            <a:ext cx="10960261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L’Autore/gli Autori è/sono pienamente responsabile/i di tutti i contenuti inseriti nella presentazione. I contenuti di questa presentazione (testo, grafica, immagini e altri materiali) non violano i diritti di terzi e sono nella piena e libera disponibilità, avendo acquisito da ogni eventuale terzo avente diritto su di essi espressa autorizzazione alla pubblicazione; pertanto saranno utilizzati per le finalità strettamente connesse al progetto </a:t>
            </a:r>
            <a:r>
              <a:rPr lang="it-IT" sz="18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GeoSciencesIR</a:t>
            </a:r>
            <a:r>
              <a:rPr lang="it-IT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92335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hi partne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6DDBD2D-CE8D-28F2-F9CF-A45DC4D91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BDF6-E606-42A3-8DBE-ABCC58E06026}" type="datetimeFigureOut">
              <a:rPr lang="it-IT" smtClean="0"/>
              <a:t>03/02/2025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402096B-5332-339E-9AFD-BAD7D8D10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772B93-96CC-5349-FE01-19DF70B9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676D-8C11-4C53-BDAA-ACC4F4646C44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Segnaposto contenuto 3">
            <a:extLst>
              <a:ext uri="{FF2B5EF4-FFF2-40B4-BE49-F238E27FC236}">
                <a16:creationId xmlns:a16="http://schemas.microsoft.com/office/drawing/2014/main" id="{7B1E1FC8-7524-533E-4E0B-A53C4112BE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31651"/>
            <a:ext cx="10515600" cy="337839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54E1368-EDB0-7F18-B6A7-06CC334BD0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627" y="1318272"/>
            <a:ext cx="7900746" cy="68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1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010CBDF6-E606-42A3-8DBE-ABCC58E06026}" type="datetimeFigureOut">
              <a:rPr lang="it-IT" smtClean="0"/>
              <a:t>03/02/2025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B373676D-8C11-4C53-BDAA-ACC4F4646C44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E4F0981-3AC1-E4CC-8FE6-64D89ED53C0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7872"/>
            <a:ext cx="12192000" cy="7856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2223885-9C10-07B8-932B-E924D84C19E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17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0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0618B0D-D5EA-82C7-6140-BB56739AE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22" y="1335636"/>
            <a:ext cx="4972246" cy="2414431"/>
          </a:xfrm>
        </p:spPr>
        <p:txBody>
          <a:bodyPr anchor="t">
            <a:noAutofit/>
          </a:bodyPr>
          <a:lstStyle/>
          <a:p>
            <a:r>
              <a:rPr lang="it-IT" sz="3200" dirty="0"/>
              <a:t>Il metodo delle differenze finite e la sua applicazione nello studio dell’evoluzione di colate di terra 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4A2268D-7C96-835B-69C3-1004E984B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122" y="3666654"/>
            <a:ext cx="3795445" cy="905262"/>
          </a:xfrm>
        </p:spPr>
        <p:txBody>
          <a:bodyPr/>
          <a:lstStyle/>
          <a:p>
            <a:r>
              <a:rPr lang="it-IT" dirty="0"/>
              <a:t>Piernicola Lollino</a:t>
            </a:r>
          </a:p>
          <a:p>
            <a:r>
              <a:rPr lang="it-IT" dirty="0"/>
              <a:t>Rodolfo Roseto</a:t>
            </a:r>
          </a:p>
        </p:txBody>
      </p:sp>
      <p:pic>
        <p:nvPicPr>
          <p:cNvPr id="20" name="Immagine 19" descr="Immagine che contiene simbolo, cerchio, Elementi grafici, logo&#10;&#10;Descrizione generata automaticamente">
            <a:extLst>
              <a:ext uri="{FF2B5EF4-FFF2-40B4-BE49-F238E27FC236}">
                <a16:creationId xmlns:a16="http://schemas.microsoft.com/office/drawing/2014/main" id="{6602272C-F32D-F821-EB87-1B60FBF825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763" y="5092190"/>
            <a:ext cx="965354" cy="971378"/>
          </a:xfrm>
          <a:prstGeom prst="rect">
            <a:avLst/>
          </a:prstGeom>
        </p:spPr>
      </p:pic>
      <p:pic>
        <p:nvPicPr>
          <p:cNvPr id="2" name="Picture 2" descr="logo dipartimento">
            <a:extLst>
              <a:ext uri="{FF2B5EF4-FFF2-40B4-BE49-F238E27FC236}">
                <a16:creationId xmlns:a16="http://schemas.microsoft.com/office/drawing/2014/main" id="{87FEB9A5-676F-C3AE-B5C6-0323F092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2" y="5020380"/>
            <a:ext cx="1156280" cy="11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image_preview.png">
            <a:extLst>
              <a:ext uri="{FF2B5EF4-FFF2-40B4-BE49-F238E27FC236}">
                <a16:creationId xmlns:a16="http://schemas.microsoft.com/office/drawing/2014/main" id="{5C4320B6-2B34-0A77-153B-B2145D09F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68" y="5020380"/>
            <a:ext cx="1445351" cy="1156280"/>
          </a:xfrm>
          <a:prstGeom prst="rect">
            <a:avLst/>
          </a:prstGeom>
        </p:spPr>
      </p:pic>
      <p:pic>
        <p:nvPicPr>
          <p:cNvPr id="12" name="Segnaposto immagine 11" descr="Immagine che contiene schermata, testo, aqua&#10;&#10;Descrizione generata automaticamente">
            <a:extLst>
              <a:ext uri="{FF2B5EF4-FFF2-40B4-BE49-F238E27FC236}">
                <a16:creationId xmlns:a16="http://schemas.microsoft.com/office/drawing/2014/main" id="{3347CDF5-E221-F15E-72AB-9041ED54A52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8" t="6192" r="2221" b="6192"/>
          <a:stretch/>
        </p:blipFill>
        <p:spPr>
          <a:xfrm>
            <a:off x="5676523" y="1676579"/>
            <a:ext cx="4680641" cy="4286208"/>
          </a:xfrm>
        </p:spPr>
      </p:pic>
    </p:spTree>
    <p:extLst>
      <p:ext uri="{BB962C8B-B14F-4D97-AF65-F5344CB8AC3E}">
        <p14:creationId xmlns:p14="http://schemas.microsoft.com/office/powerpoint/2010/main" val="1231046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oftware, Carattere&#10;&#10;Descrizione generata automaticamente">
            <a:extLst>
              <a:ext uri="{FF2B5EF4-FFF2-40B4-BE49-F238E27FC236}">
                <a16:creationId xmlns:a16="http://schemas.microsoft.com/office/drawing/2014/main" id="{B8F0E36A-C0A7-68EC-A8F6-E05CA1D6A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13836" r="3902" b="12154"/>
          <a:stretch/>
        </p:blipFill>
        <p:spPr>
          <a:xfrm>
            <a:off x="1384506" y="2071409"/>
            <a:ext cx="9422988" cy="425157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0FE2109-C361-B363-D0A1-F7C963B62869}"/>
              </a:ext>
            </a:extLst>
          </p:cNvPr>
          <p:cNvSpPr txBox="1">
            <a:spLocks/>
          </p:cNvSpPr>
          <p:nvPr/>
        </p:nvSpPr>
        <p:spPr>
          <a:xfrm>
            <a:off x="0" y="1246483"/>
            <a:ext cx="12192000" cy="783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it-IT" sz="1400" dirty="0"/>
              <a:t>PNRR "GeoSciences IR" - Missione 4 “Istruzione e Ricerca” - Componente 2 “Dalla ricerca all’impresa” -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1400" dirty="0"/>
              <a:t>Linea di investimento 3.1 “Fondo per la realizzazione di un sistema integrato di infrastrutture di ricerca e innovazione”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1400" dirty="0"/>
              <a:t> Finanziato dall'Unione Europea </a:t>
            </a:r>
            <a:r>
              <a:rPr lang="it-IT" sz="1400" dirty="0" err="1"/>
              <a:t>NextGenerationEU</a:t>
            </a:r>
            <a:r>
              <a:rPr lang="it-IT" sz="1400" dirty="0"/>
              <a:t>  CUP: I53C22000800006</a:t>
            </a:r>
          </a:p>
        </p:txBody>
      </p:sp>
    </p:spTree>
    <p:extLst>
      <p:ext uri="{BB962C8B-B14F-4D97-AF65-F5344CB8AC3E}">
        <p14:creationId xmlns:p14="http://schemas.microsoft.com/office/powerpoint/2010/main" val="378946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DA761-13F8-BA98-9E8C-A2B2D9AB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09" y="1283858"/>
            <a:ext cx="8134350" cy="445354"/>
          </a:xfrm>
        </p:spPr>
        <p:txBody>
          <a:bodyPr>
            <a:normAutofit/>
          </a:bodyPr>
          <a:lstStyle/>
          <a:p>
            <a:r>
              <a:rPr lang="it-IT" sz="1800" dirty="0"/>
              <a:t>Indice – Parte 1 (Piernicola Lollino)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CEDFB7-6D5E-8932-97CC-E5FFEEC49B1C}"/>
              </a:ext>
            </a:extLst>
          </p:cNvPr>
          <p:cNvSpPr txBox="1"/>
          <p:nvPr/>
        </p:nvSpPr>
        <p:spPr>
          <a:xfrm>
            <a:off x="570309" y="1813070"/>
            <a:ext cx="1057444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r>
              <a:rPr lang="it-IT" sz="1800" dirty="0"/>
              <a:t>Richiami sui principi della modellazione numerica come strumento per l’analisi e l’interpretazione quantitativa dei processi di instabilità di versante</a:t>
            </a:r>
            <a:endParaRPr lang="it-IT" dirty="0">
              <a:latin typeface="Titillium"/>
            </a:endParaRPr>
          </a:p>
          <a:p>
            <a:pPr marL="285750" indent="-285750">
              <a:spcAft>
                <a:spcPts val="600"/>
              </a:spcAft>
              <a:buClr>
                <a:srgbClr val="CE843C"/>
              </a:buClr>
              <a:buFont typeface="Arial" panose="020B0604020202020204" pitchFamily="34" charset="0"/>
              <a:buChar char="•"/>
            </a:pPr>
            <a:r>
              <a:rPr lang="it-IT" sz="1800" dirty="0"/>
              <a:t>Principi di base del metodo delle differenze finite</a:t>
            </a:r>
          </a:p>
        </p:txBody>
      </p:sp>
      <p:pic>
        <p:nvPicPr>
          <p:cNvPr id="5" name="Picture 17" descr="grid_total">
            <a:extLst>
              <a:ext uri="{FF2B5EF4-FFF2-40B4-BE49-F238E27FC236}">
                <a16:creationId xmlns:a16="http://schemas.microsoft.com/office/drawing/2014/main" id="{D0D571DD-9C68-FDD7-7809-8F28731CA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43" y="3193422"/>
            <a:ext cx="2861886" cy="2794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Fig 26b">
            <a:extLst>
              <a:ext uri="{FF2B5EF4-FFF2-40B4-BE49-F238E27FC236}">
                <a16:creationId xmlns:a16="http://schemas.microsoft.com/office/drawing/2014/main" id="{7B5CA167-E280-F5F2-897E-FE9243A4D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084" y="3183347"/>
            <a:ext cx="2861886" cy="2804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4B45BE30-9BDB-7B23-617C-D0896E28339C}"/>
              </a:ext>
            </a:extLst>
          </p:cNvPr>
          <p:cNvSpPr/>
          <p:nvPr/>
        </p:nvSpPr>
        <p:spPr>
          <a:xfrm>
            <a:off x="6871580" y="3443615"/>
            <a:ext cx="1167897" cy="624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37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A003EED-12E4-1226-D50E-1A1766C83BEC}"/>
              </a:ext>
            </a:extLst>
          </p:cNvPr>
          <p:cNvSpPr txBox="1"/>
          <p:nvPr/>
        </p:nvSpPr>
        <p:spPr>
          <a:xfrm>
            <a:off x="596960" y="1235400"/>
            <a:ext cx="10559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B27F47"/>
                </a:solidFill>
                <a:latin typeface="Titillium Bd" pitchFamily="2" charset="77"/>
              </a:rPr>
              <a:t>Modello numerico</a:t>
            </a:r>
          </a:p>
          <a:p>
            <a:pPr algn="just"/>
            <a:r>
              <a:rPr lang="it-IT" sz="2000" dirty="0"/>
              <a:t>Simulazione = schematizzazione della realtà fisica mediante la risoluzione di un insieme di equazioni di campo (equilibrio, congruenza, filtrazione, legge costitutiva) che vengono discretizzate nell’ambito di un dominio di calcolo, 1D, 2D o 3D, composto da elementi finiti o elementi discreti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33CBC90-92D8-61CB-7025-3FCAC8517E73}"/>
              </a:ext>
            </a:extLst>
          </p:cNvPr>
          <p:cNvSpPr txBox="1"/>
          <p:nvPr/>
        </p:nvSpPr>
        <p:spPr>
          <a:xfrm>
            <a:off x="596960" y="2893440"/>
            <a:ext cx="10677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>
                <a:solidFill>
                  <a:srgbClr val="C00000"/>
                </a:solidFill>
              </a:rPr>
              <a:t>Soluzione approssimata del problema reale </a:t>
            </a:r>
          </a:p>
          <a:p>
            <a:pPr algn="ctr"/>
            <a:r>
              <a:rPr lang="it-IT" sz="2000" i="1" dirty="0"/>
              <a:t>(necessità di schematizzare gli aspetti più importanti del problema fisico: modello concettuale)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0C647DF-7E5C-0D26-FB4A-55523877905C}"/>
              </a:ext>
            </a:extLst>
          </p:cNvPr>
          <p:cNvSpPr txBox="1"/>
          <p:nvPr/>
        </p:nvSpPr>
        <p:spPr>
          <a:xfrm>
            <a:off x="2624215" y="4606937"/>
            <a:ext cx="6943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u="sng" dirty="0"/>
              <a:t>Vantaggi</a:t>
            </a:r>
            <a:r>
              <a:rPr lang="it-IT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Possibilità di studiare le relazioni causa – effetto nei processi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Possibilità di definire scenari di evoluzione fisicamente basati</a:t>
            </a:r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A6746942-4A5B-A303-2F60-19445A3E92E4}"/>
              </a:ext>
            </a:extLst>
          </p:cNvPr>
          <p:cNvSpPr/>
          <p:nvPr/>
        </p:nvSpPr>
        <p:spPr>
          <a:xfrm>
            <a:off x="5528104" y="4030770"/>
            <a:ext cx="542925" cy="31524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52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1B3E8-39A6-FD61-CFF3-CE4110EF2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B1B5C1-26E3-9FF6-A6D0-7AE172D29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672" y="1336008"/>
            <a:ext cx="8134350" cy="465632"/>
          </a:xfrm>
        </p:spPr>
        <p:txBody>
          <a:bodyPr>
            <a:normAutofit/>
          </a:bodyPr>
          <a:lstStyle/>
          <a:p>
            <a:pPr algn="ctr"/>
            <a:r>
              <a:rPr lang="it-IT" sz="2200" dirty="0"/>
              <a:t>Caratteristiche ed accuratezza di un modello numerico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8524AF-4A7A-7000-1147-2965475823AA}"/>
              </a:ext>
            </a:extLst>
          </p:cNvPr>
          <p:cNvSpPr txBox="1"/>
          <p:nvPr/>
        </p:nvSpPr>
        <p:spPr>
          <a:xfrm>
            <a:off x="908652" y="4445538"/>
            <a:ext cx="10392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Nelle geoscienze, una modellazione numerica dovrebbe prevedere:</a:t>
            </a:r>
          </a:p>
          <a:p>
            <a:r>
              <a:rPr lang="it-IT" dirty="0"/>
              <a:t>- Conoscenza del comportamento dei materiali coinvolti (terreni, rocce)</a:t>
            </a:r>
          </a:p>
          <a:p>
            <a:r>
              <a:rPr lang="it-IT" dirty="0"/>
              <a:t>- Conoscenza della storia geologica pregressa</a:t>
            </a:r>
            <a:endParaRPr lang="it-IT" b="1" dirty="0"/>
          </a:p>
          <a:p>
            <a:r>
              <a:rPr lang="it-IT" dirty="0"/>
              <a:t>- Conoscenza della storia recente del processo indagato (individuazione dei processi di origine naturale o antropogenica che hanno condotto alla situazione attuale)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CF50E0-FACD-BD76-103C-4D9CC6BA96DC}"/>
              </a:ext>
            </a:extLst>
          </p:cNvPr>
          <p:cNvSpPr txBox="1"/>
          <p:nvPr/>
        </p:nvSpPr>
        <p:spPr>
          <a:xfrm>
            <a:off x="908652" y="2180764"/>
            <a:ext cx="10675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capacità di un modello numerico di simulare correttamente un problema fisico dipende da:</a:t>
            </a:r>
          </a:p>
          <a:p>
            <a:endParaRPr lang="it-IT" dirty="0"/>
          </a:p>
          <a:p>
            <a:r>
              <a:rPr lang="it-IT" dirty="0"/>
              <a:t>- Discretizzazione del dominio di calcolo in elementi della griglia</a:t>
            </a:r>
          </a:p>
          <a:p>
            <a:r>
              <a:rPr lang="it-IT" dirty="0"/>
              <a:t>- Modello costitutivo scelto per simulare il comportamento meccanico dei materiali</a:t>
            </a:r>
          </a:p>
          <a:p>
            <a:r>
              <a:rPr lang="it-IT" dirty="0"/>
              <a:t>- Condizioni iniziali/al contorno assegnate</a:t>
            </a:r>
          </a:p>
          <a:p>
            <a:r>
              <a:rPr lang="it-IT" dirty="0"/>
              <a:t>- Correttezza della procedura di simulazione del processo fisico (modello concettuale)</a:t>
            </a:r>
          </a:p>
        </p:txBody>
      </p:sp>
    </p:spTree>
    <p:extLst>
      <p:ext uri="{BB962C8B-B14F-4D97-AF65-F5344CB8AC3E}">
        <p14:creationId xmlns:p14="http://schemas.microsoft.com/office/powerpoint/2010/main" val="123866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617A4-3B74-C3B5-2FDE-F1E77D7F4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E5B17C49-0FDB-217F-3D6A-A10F8C233637}"/>
              </a:ext>
            </a:extLst>
          </p:cNvPr>
          <p:cNvSpPr txBox="1"/>
          <p:nvPr/>
        </p:nvSpPr>
        <p:spPr>
          <a:xfrm>
            <a:off x="596960" y="1235400"/>
            <a:ext cx="10559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B27F47"/>
                </a:solidFill>
                <a:latin typeface="Titillium Bd" pitchFamily="2" charset="77"/>
              </a:rPr>
              <a:t>Il Metodo delle Differenze Finite (FDM)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DE8EA11-9653-D518-0B7B-D795CBA362F5}"/>
              </a:ext>
            </a:extLst>
          </p:cNvPr>
          <p:cNvSpPr txBox="1"/>
          <p:nvPr/>
        </p:nvSpPr>
        <p:spPr>
          <a:xfrm>
            <a:off x="596960" y="1820175"/>
            <a:ext cx="11087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metodo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differenze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finite (FDM) è uno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metodi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numerici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disponibili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l’integrazione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equazioni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differenziali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governano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il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comportamento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continui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dominio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calcolo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discretizzato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un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numero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finito di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le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equazioni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differenziali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campo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convertite in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equazioni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algebriche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lineari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nelle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derivate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trasformate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differenze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finite, da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risolvere</a:t>
            </a:r>
            <a:r>
              <a:rPr lang="en-US" dirty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 le </a:t>
            </a:r>
            <a:r>
              <a:rPr lang="en-US" dirty="0" err="1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usuali</a:t>
            </a:r>
            <a:r>
              <a:rPr lang="en-US" dirty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tecniche</a:t>
            </a:r>
            <a:r>
              <a:rPr lang="en-US" dirty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algebriche</a:t>
            </a:r>
            <a:r>
              <a:rPr lang="en-US" dirty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Anche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l’intervallo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tempo è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discretizzato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un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numero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finito di intervalli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temporali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calcolo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piccole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dimensioni</a:t>
            </a:r>
            <a:r>
              <a:rPr lang="en-US" dirty="0">
                <a:solidFill>
                  <a:srgbClr val="1F1F1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0F0F93C-07A4-181B-1DAB-C6232A6382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06" t="23404" r="72624" b="41891"/>
          <a:stretch/>
        </p:blipFill>
        <p:spPr>
          <a:xfrm>
            <a:off x="1252204" y="3732920"/>
            <a:ext cx="3445199" cy="239006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966B1DE-2A34-22CB-A6E4-0C1840021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49" t="63510" r="72247" b="24020"/>
          <a:stretch/>
        </p:blipFill>
        <p:spPr>
          <a:xfrm>
            <a:off x="6887017" y="3732920"/>
            <a:ext cx="3471172" cy="1901099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49640EF7-5B8F-7A41-E48B-4B540C0F37AE}"/>
              </a:ext>
            </a:extLst>
          </p:cNvPr>
          <p:cNvSpPr/>
          <p:nvPr/>
        </p:nvSpPr>
        <p:spPr>
          <a:xfrm>
            <a:off x="5408747" y="4667735"/>
            <a:ext cx="685818" cy="39904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A345316-260A-F631-EF7E-A1F4E9394821}"/>
              </a:ext>
            </a:extLst>
          </p:cNvPr>
          <p:cNvSpPr txBox="1"/>
          <p:nvPr/>
        </p:nvSpPr>
        <p:spPr>
          <a:xfrm>
            <a:off x="7347237" y="5798493"/>
            <a:ext cx="2909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h = dimensione degli elementi</a:t>
            </a:r>
          </a:p>
        </p:txBody>
      </p:sp>
    </p:spTree>
    <p:extLst>
      <p:ext uri="{BB962C8B-B14F-4D97-AF65-F5344CB8AC3E}">
        <p14:creationId xmlns:p14="http://schemas.microsoft.com/office/powerpoint/2010/main" val="378853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E3EBB-118A-A292-5219-ECB7FBD8B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7F8446-E7A3-BF36-557F-7496A1F98AFC}"/>
              </a:ext>
            </a:extLst>
          </p:cNvPr>
          <p:cNvSpPr txBox="1"/>
          <p:nvPr/>
        </p:nvSpPr>
        <p:spPr>
          <a:xfrm>
            <a:off x="583192" y="1198342"/>
            <a:ext cx="10559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B27F47"/>
                </a:solidFill>
                <a:latin typeface="Titillium Bd" pitchFamily="2" charset="77"/>
              </a:rPr>
              <a:t>Schema di integrazione </a:t>
            </a:r>
          </a:p>
        </p:txBody>
      </p:sp>
      <p:pic>
        <p:nvPicPr>
          <p:cNvPr id="2" name="Immagine 1" descr="Immagine che contiene testo, schermata, Parallelo, lettera&#10;&#10;Descrizione generata automaticamente">
            <a:extLst>
              <a:ext uri="{FF2B5EF4-FFF2-40B4-BE49-F238E27FC236}">
                <a16:creationId xmlns:a16="http://schemas.microsoft.com/office/drawing/2014/main" id="{7F7F5152-93E8-441B-1CB5-DDE600CDF9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brightnessContrast bright="31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540" b="7230"/>
          <a:stretch/>
        </p:blipFill>
        <p:spPr>
          <a:xfrm>
            <a:off x="920660" y="1934985"/>
            <a:ext cx="5397863" cy="362898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08E2DC5-02F5-2A2F-E300-85F6131C5A40}"/>
              </a:ext>
            </a:extLst>
          </p:cNvPr>
          <p:cNvSpPr txBox="1"/>
          <p:nvPr/>
        </p:nvSpPr>
        <p:spPr>
          <a:xfrm>
            <a:off x="6921683" y="2019070"/>
            <a:ext cx="3984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equazioni della dinamica sono utilizzate per calcolare velocità e spostamenti nei nodi (a partire da forze e tensioni)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12E471E-451D-8924-83CA-4CB07EC960CF}"/>
              </a:ext>
            </a:extLst>
          </p:cNvPr>
          <p:cNvSpPr txBox="1"/>
          <p:nvPr/>
        </p:nvSpPr>
        <p:spPr>
          <a:xfrm>
            <a:off x="7014437" y="4353923"/>
            <a:ext cx="4127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Attraverso le leggi costitutive, si calcolano gli incrementi di tensione prodotti dagli incrementi delle deformazioni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9882249-207F-4F17-9721-8781D2B02252}"/>
              </a:ext>
            </a:extLst>
          </p:cNvPr>
          <p:cNvCxnSpPr>
            <a:cxnSpLocks/>
          </p:cNvCxnSpPr>
          <p:nvPr/>
        </p:nvCxnSpPr>
        <p:spPr>
          <a:xfrm flipH="1">
            <a:off x="4780230" y="2334314"/>
            <a:ext cx="19980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319833B-6675-A561-E081-5417459496B9}"/>
              </a:ext>
            </a:extLst>
          </p:cNvPr>
          <p:cNvCxnSpPr>
            <a:cxnSpLocks/>
          </p:cNvCxnSpPr>
          <p:nvPr/>
        </p:nvCxnSpPr>
        <p:spPr>
          <a:xfrm flipH="1">
            <a:off x="4849513" y="4743164"/>
            <a:ext cx="2072170" cy="144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9135963-F76C-C8E6-4466-0010D278ECC3}"/>
              </a:ext>
            </a:extLst>
          </p:cNvPr>
          <p:cNvSpPr txBox="1"/>
          <p:nvPr/>
        </p:nvSpPr>
        <p:spPr>
          <a:xfrm>
            <a:off x="5408323" y="2666807"/>
            <a:ext cx="466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F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BD55567-1A19-A3B1-F907-A1F0BF29EFC7}"/>
              </a:ext>
            </a:extLst>
          </p:cNvPr>
          <p:cNvSpPr txBox="1"/>
          <p:nvPr/>
        </p:nvSpPr>
        <p:spPr>
          <a:xfrm>
            <a:off x="5299697" y="4031985"/>
            <a:ext cx="70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ym typeface="Symbol" panose="05050102010706020507" pitchFamily="18" charset="2"/>
              </a:rPr>
              <a:t></a:t>
            </a:r>
            <a:endParaRPr lang="it-IT" sz="2800" b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0E4B02C-09C7-E95F-CFDC-192A4A10A2C6}"/>
              </a:ext>
            </a:extLst>
          </p:cNvPr>
          <p:cNvSpPr txBox="1"/>
          <p:nvPr/>
        </p:nvSpPr>
        <p:spPr>
          <a:xfrm>
            <a:off x="992959" y="3934917"/>
            <a:ext cx="625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ym typeface="Symbol" panose="05050102010706020507" pitchFamily="18" charset="2"/>
              </a:rPr>
              <a:t></a:t>
            </a:r>
            <a:endParaRPr lang="it-IT" sz="2800" b="1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0DEEB05-D4A1-3CCF-5356-1BC972EF8757}"/>
              </a:ext>
            </a:extLst>
          </p:cNvPr>
          <p:cNvSpPr txBox="1"/>
          <p:nvPr/>
        </p:nvSpPr>
        <p:spPr>
          <a:xfrm>
            <a:off x="951412" y="2775416"/>
            <a:ext cx="78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v, d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63784F1-F171-EE15-B327-B21C3F57E9AB}"/>
              </a:ext>
            </a:extLst>
          </p:cNvPr>
          <p:cNvSpPr txBox="1"/>
          <p:nvPr/>
        </p:nvSpPr>
        <p:spPr>
          <a:xfrm>
            <a:off x="800528" y="5564154"/>
            <a:ext cx="520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Ogni intervallo di calcolo corrisponde ad un loop completo dello schema per ogni singolo elemento</a:t>
            </a: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49DDBBFD-C43C-4EE0-130F-F1DB4013096C}"/>
              </a:ext>
            </a:extLst>
          </p:cNvPr>
          <p:cNvSpPr/>
          <p:nvPr/>
        </p:nvSpPr>
        <p:spPr>
          <a:xfrm>
            <a:off x="6134833" y="5690118"/>
            <a:ext cx="410176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C16C22E-8EE1-5928-FE5B-8415DFAD7F84}"/>
              </a:ext>
            </a:extLst>
          </p:cNvPr>
          <p:cNvSpPr txBox="1"/>
          <p:nvPr/>
        </p:nvSpPr>
        <p:spPr>
          <a:xfrm>
            <a:off x="7014437" y="5690118"/>
            <a:ext cx="372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Necessità di </a:t>
            </a:r>
            <a:r>
              <a:rPr lang="it-IT" dirty="0" err="1"/>
              <a:t>timesteps</a:t>
            </a:r>
            <a:r>
              <a:rPr lang="it-IT" dirty="0"/>
              <a:t> molto piccoli!</a:t>
            </a:r>
          </a:p>
        </p:txBody>
      </p:sp>
    </p:spTree>
    <p:extLst>
      <p:ext uri="{BB962C8B-B14F-4D97-AF65-F5344CB8AC3E}">
        <p14:creationId xmlns:p14="http://schemas.microsoft.com/office/powerpoint/2010/main" val="151076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A3E9D-AFDE-1900-C677-D2C5D542D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70656C4-B37C-A0F0-CB4E-257F5A7D1ED1}"/>
              </a:ext>
            </a:extLst>
          </p:cNvPr>
          <p:cNvSpPr txBox="1"/>
          <p:nvPr/>
        </p:nvSpPr>
        <p:spPr>
          <a:xfrm>
            <a:off x="700582" y="1215207"/>
            <a:ext cx="10559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B27F47"/>
                </a:solidFill>
                <a:latin typeface="Titillium Bd" pitchFamily="2" charset="77"/>
              </a:rPr>
              <a:t>Schema di lavoro per un’analisi numerica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705B803-722D-F954-6483-3E6615C400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3558"/>
          <a:stretch/>
        </p:blipFill>
        <p:spPr>
          <a:xfrm>
            <a:off x="253862" y="1749211"/>
            <a:ext cx="5205986" cy="394234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FE7CB58-E4E0-9B62-E28B-5ECD98D19B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702"/>
          <a:stretch/>
        </p:blipFill>
        <p:spPr>
          <a:xfrm>
            <a:off x="6359076" y="2697933"/>
            <a:ext cx="5478003" cy="2888299"/>
          </a:xfrm>
          <a:prstGeom prst="rect">
            <a:avLst/>
          </a:prstGeom>
        </p:spPr>
      </p:pic>
      <p:sp>
        <p:nvSpPr>
          <p:cNvPr id="5" name="Freccia in giù 4">
            <a:extLst>
              <a:ext uri="{FF2B5EF4-FFF2-40B4-BE49-F238E27FC236}">
                <a16:creationId xmlns:a16="http://schemas.microsoft.com/office/drawing/2014/main" id="{1E22C9DD-9BC9-AF4A-9F23-EA2880C73226}"/>
              </a:ext>
            </a:extLst>
          </p:cNvPr>
          <p:cNvSpPr/>
          <p:nvPr/>
        </p:nvSpPr>
        <p:spPr>
          <a:xfrm>
            <a:off x="1136072" y="5749925"/>
            <a:ext cx="277091" cy="5172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893CEFA1-AA57-9361-2F0C-DCECFCD66438}"/>
              </a:ext>
            </a:extLst>
          </p:cNvPr>
          <p:cNvSpPr/>
          <p:nvPr/>
        </p:nvSpPr>
        <p:spPr>
          <a:xfrm>
            <a:off x="7333673" y="1850130"/>
            <a:ext cx="277091" cy="7326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F37E6429-5CA3-43A2-529E-A370146709DB}"/>
              </a:ext>
            </a:extLst>
          </p:cNvPr>
          <p:cNvSpPr/>
          <p:nvPr/>
        </p:nvSpPr>
        <p:spPr>
          <a:xfrm>
            <a:off x="1548142" y="6008544"/>
            <a:ext cx="4431994" cy="3169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su 8">
            <a:extLst>
              <a:ext uri="{FF2B5EF4-FFF2-40B4-BE49-F238E27FC236}">
                <a16:creationId xmlns:a16="http://schemas.microsoft.com/office/drawing/2014/main" id="{FA4DFBC9-AC0A-1312-F657-6884810E1163}"/>
              </a:ext>
            </a:extLst>
          </p:cNvPr>
          <p:cNvSpPr/>
          <p:nvPr/>
        </p:nvSpPr>
        <p:spPr>
          <a:xfrm>
            <a:off x="5911275" y="2066198"/>
            <a:ext cx="277091" cy="394234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D529EF2F-E17D-461B-3EC9-BDB006AA9F22}"/>
              </a:ext>
            </a:extLst>
          </p:cNvPr>
          <p:cNvSpPr/>
          <p:nvPr/>
        </p:nvSpPr>
        <p:spPr>
          <a:xfrm>
            <a:off x="6084456" y="1749211"/>
            <a:ext cx="1249217" cy="3169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7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4">
            <a:extLst>
              <a:ext uri="{FF2B5EF4-FFF2-40B4-BE49-F238E27FC236}">
                <a16:creationId xmlns:a16="http://schemas.microsoft.com/office/drawing/2014/main" id="{2C927DCF-95E0-1235-D21D-5182EB657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1429625"/>
            <a:ext cx="10515600" cy="363855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Bibliografia  e sitografia</a:t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719E7DE-D3B1-1493-628D-8151450E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61390"/>
            <a:ext cx="11621654" cy="2687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Duncan J.M. (1996). State of the art: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limit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equilibrium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 and finite-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element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analysis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 of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slopes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. J.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Geotech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.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Engng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. ASCE 122, No. 7, 577-596.</a:t>
            </a:r>
          </a:p>
          <a:p>
            <a:pPr marL="0" indent="0">
              <a:buNone/>
            </a:pPr>
            <a:endParaRPr lang="it-IT" sz="1500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Griffiths D. V. &amp; Lane P. A. (1999).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Slope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stability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analysis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 by finite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elements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.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Géotechnique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, 49, No. 3, pp. 387-403.</a:t>
            </a:r>
          </a:p>
          <a:p>
            <a:pPr marL="0" indent="0">
              <a:buNone/>
            </a:pP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Itasca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 CG (2025). FLAC3D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user’s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manual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Morgenstern N.R. (1995). The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role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 of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analysis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 in the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evaluation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 of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slope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stability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.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Landslides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, Bell (ed.),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Balkema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, Rotterdam, ISBN 905410032X.</a:t>
            </a:r>
          </a:p>
          <a:p>
            <a:pPr marL="0" indent="0">
              <a:buNone/>
            </a:pPr>
            <a:endParaRPr lang="it-IT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39786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4582A1B-FC76-79E0-24A0-736177957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232329"/>
            <a:ext cx="10515600" cy="239334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kern="100" dirty="0">
                <a:solidFill>
                  <a:srgbClr val="000000"/>
                </a:solidFill>
                <a:effectLst/>
                <a:latin typeface="Titillium"/>
                <a:ea typeface="Aptos" panose="020B0004020202020204" pitchFamily="34" charset="0"/>
                <a:cs typeface="Times New Roman" panose="02020603050405020304" pitchFamily="18" charset="0"/>
              </a:rPr>
              <a:t>L’Autore/gli Autori è/sono pienamente responsabile/i di tutti i contenuti inseriti nella presentazione. I contenuti di questa presentazione (testo, grafica, immagini e altri materiali) non violano i diritti di terzi e sono nella piena e libera disponibilità, avendo acquisito da ogni eventuale terzo avente diritto su di essi espressa autorizzazione alla pubblicazione; pertanto saranno utilizzati per le finalità strettamente connesse al progetto GeoSciences IR. </a:t>
            </a:r>
            <a:endParaRPr lang="it-IT" sz="1600" i="1" dirty="0">
              <a:latin typeface="Titillium"/>
            </a:endParaRPr>
          </a:p>
          <a:p>
            <a:pPr marL="0" indent="0" algn="ctr">
              <a:buNone/>
            </a:pPr>
            <a:endParaRPr lang="it-IT" sz="1600" i="1" dirty="0">
              <a:latin typeface="Titillium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90912B2-0388-9F52-5EB0-D26048F99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69" y="5074005"/>
            <a:ext cx="1458410" cy="526648"/>
          </a:xfrm>
          <a:prstGeom prst="rect">
            <a:avLst/>
          </a:prstGeom>
        </p:spPr>
      </p:pic>
      <p:sp>
        <p:nvSpPr>
          <p:cNvPr id="8" name="Titolo 4">
            <a:extLst>
              <a:ext uri="{FF2B5EF4-FFF2-40B4-BE49-F238E27FC236}">
                <a16:creationId xmlns:a16="http://schemas.microsoft.com/office/drawing/2014/main" id="{BF5C8EDA-3816-77F2-3511-92769427E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1730445"/>
            <a:ext cx="10515600" cy="363855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Disclaimer</a:t>
            </a:r>
            <a:br>
              <a:rPr lang="it-IT" sz="2000" dirty="0"/>
            </a:b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6548422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Microsoft Office PowerPoint</Application>
  <PresentationFormat>Widescreen</PresentationFormat>
  <Paragraphs>60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Symbol</vt:lpstr>
      <vt:lpstr>Titillium</vt:lpstr>
      <vt:lpstr>Titillium Bd</vt:lpstr>
      <vt:lpstr>1_Tema di Office</vt:lpstr>
      <vt:lpstr>Il metodo delle differenze finite e la sua applicazione nello studio dell’evoluzione di colate di terra  </vt:lpstr>
      <vt:lpstr>Indice – Parte 1 (Piernicola Lollino)</vt:lpstr>
      <vt:lpstr>Presentazione standard di PowerPoint</vt:lpstr>
      <vt:lpstr>Caratteristiche ed accuratezza di un modello numerico</vt:lpstr>
      <vt:lpstr>Presentazione standard di PowerPoint</vt:lpstr>
      <vt:lpstr>Presentazione standard di PowerPoint</vt:lpstr>
      <vt:lpstr>Presentazione standard di PowerPoint</vt:lpstr>
      <vt:lpstr>Bibliografia  e sitografia </vt:lpstr>
      <vt:lpstr>Disclaimer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Piernicola</dc:creator>
  <cp:lastModifiedBy>Rodolfo Roseto</cp:lastModifiedBy>
  <cp:revision>53</cp:revision>
  <dcterms:modified xsi:type="dcterms:W3CDTF">2025-02-03T09:13:07Z</dcterms:modified>
</cp:coreProperties>
</file>