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3" r:id="rId6"/>
    <p:sldId id="282" r:id="rId7"/>
    <p:sldId id="258" r:id="rId8"/>
    <p:sldId id="265" r:id="rId9"/>
    <p:sldId id="269" r:id="rId10"/>
    <p:sldId id="270" r:id="rId11"/>
    <p:sldId id="272" r:id="rId12"/>
    <p:sldId id="273" r:id="rId13"/>
    <p:sldId id="274" r:id="rId14"/>
    <p:sldId id="276" r:id="rId15"/>
    <p:sldId id="278" r:id="rId16"/>
    <p:sldId id="275" r:id="rId17"/>
    <p:sldId id="279" r:id="rId18"/>
    <p:sldId id="280" r:id="rId19"/>
    <p:sldId id="283" r:id="rId20"/>
    <p:sldId id="281" r:id="rId21"/>
    <p:sldId id="285" r:id="rId22"/>
    <p:sldId id="264" r:id="rId23"/>
    <p:sldId id="268" r:id="rId24"/>
    <p:sldId id="262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7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6"/>
    <p:restoredTop sz="94674"/>
  </p:normalViewPr>
  <p:slideViewPr>
    <p:cSldViewPr snapToGrid="0">
      <p:cViewPr varScale="1">
        <p:scale>
          <a:sx n="115" d="100"/>
          <a:sy n="115" d="100"/>
        </p:scale>
        <p:origin x="9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50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D98990-E5F6-418B-DAE1-7FF955F14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360355-458F-5575-5E6C-9531FDB3DB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25A48-0648-4725-A69A-10D7478EE9C8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BA701F-220A-B4FA-10FE-593C6688E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EAD262-9AFC-0068-4C4C-18BF17878A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B80AF-7E60-4879-93F4-53E67B4A25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358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24/01/2025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2" name="Immagine 11" descr="Immagine che contiene Elementi grafici, simbolo, logo, grafica&#10;&#10;Descrizione generata automaticamente">
            <a:extLst>
              <a:ext uri="{FF2B5EF4-FFF2-40B4-BE49-F238E27FC236}">
                <a16:creationId xmlns:a16="http://schemas.microsoft.com/office/drawing/2014/main" id="{21D99EAC-F3CA-4C3D-8883-C78E9DA3B4F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30138"/>
            <a:ext cx="1604291" cy="367591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E36473EB-AE03-E206-D36E-4A1030C7ECC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3978" y="332625"/>
            <a:ext cx="1867691" cy="457522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CF3B261-82BC-4513-893F-2E66CB6E18C2}"/>
              </a:ext>
            </a:extLst>
          </p:cNvPr>
          <p:cNvSpPr txBox="1">
            <a:spLocks/>
          </p:cNvSpPr>
          <p:nvPr userDrawn="1"/>
        </p:nvSpPr>
        <p:spPr>
          <a:xfrm>
            <a:off x="8611200" y="642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Missione 4 • Istruzione e Ricerca 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-flight.it/new_portal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3dnatives.com/it/software-fotogrammetria-stampa-3d-180920219/" TargetMode="External"/><Relationship Id="rId3" Type="http://schemas.openxmlformats.org/officeDocument/2006/relationships/hyperlink" Target="https://doi.org/10.3390/drones7080537" TargetMode="External"/><Relationship Id="rId7" Type="http://schemas.openxmlformats.org/officeDocument/2006/relationships/hyperlink" Target="https://3dmetrica.it/dtm-dsm-dem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3dmetrica.it/ortofoto/" TargetMode="External"/><Relationship Id="rId5" Type="http://schemas.openxmlformats.org/officeDocument/2006/relationships/hyperlink" Target="https://3dmetrica.it/fotogrammetria-photoscan-allineamento-delle-immagini" TargetMode="External"/><Relationship Id="rId4" Type="http://schemas.openxmlformats.org/officeDocument/2006/relationships/hyperlink" Target="https://geoawesomeness.com/eo-hub/breakdown-drone-remote-sensing-senso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2697"/>
            <a:ext cx="5777948" cy="2286000"/>
          </a:xfrm>
        </p:spPr>
        <p:txBody>
          <a:bodyPr>
            <a:normAutofit/>
          </a:bodyPr>
          <a:lstStyle/>
          <a:p>
            <a:r>
              <a:rPr lang="it-IT" sz="3800" dirty="0"/>
              <a:t>Fotogrammetria da drone per il monitoraggio e la stima del rischio in ambiente fluviale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02017"/>
            <a:ext cx="3795445" cy="911224"/>
          </a:xfrm>
        </p:spPr>
        <p:txBody>
          <a:bodyPr/>
          <a:lstStyle/>
          <a:p>
            <a:r>
              <a:rPr lang="it-IT" dirty="0"/>
              <a:t>Rodolfo Roseto</a:t>
            </a:r>
          </a:p>
          <a:p>
            <a:r>
              <a:rPr lang="it-IT" dirty="0"/>
              <a:t>Domenico Capolongo</a:t>
            </a:r>
          </a:p>
          <a:p>
            <a:endParaRPr lang="it-IT" dirty="0"/>
          </a:p>
        </p:txBody>
      </p:sp>
      <p:pic>
        <p:nvPicPr>
          <p:cNvPr id="6" name="Picture 2" descr="logo dipartimento">
            <a:extLst>
              <a:ext uri="{FF2B5EF4-FFF2-40B4-BE49-F238E27FC236}">
                <a16:creationId xmlns:a16="http://schemas.microsoft.com/office/drawing/2014/main" id="{46046716-E97F-D74A-74D3-355CC19B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2" y="5020380"/>
            <a:ext cx="1156280" cy="115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age_preview.png">
            <a:extLst>
              <a:ext uri="{FF2B5EF4-FFF2-40B4-BE49-F238E27FC236}">
                <a16:creationId xmlns:a16="http://schemas.microsoft.com/office/drawing/2014/main" id="{15AC8E49-7289-2E7A-C65D-8B2894450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68" y="5020380"/>
            <a:ext cx="1445351" cy="1156280"/>
          </a:xfrm>
          <a:prstGeom prst="rect">
            <a:avLst/>
          </a:prstGeom>
        </p:spPr>
      </p:pic>
      <p:pic>
        <p:nvPicPr>
          <p:cNvPr id="5" name="Segnaposto immagine 4" descr="Immagine che contiene aria aperta, cielo, montagna, albero&#10;&#10;Descrizione generata automaticamente">
            <a:extLst>
              <a:ext uri="{FF2B5EF4-FFF2-40B4-BE49-F238E27FC236}">
                <a16:creationId xmlns:a16="http://schemas.microsoft.com/office/drawing/2014/main" id="{5A075BEA-4E6A-627E-A924-490C90F768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 b="6122"/>
          <a:stretch>
            <a:fillRect/>
          </a:stretch>
        </p:blipFill>
        <p:spPr>
          <a:xfrm>
            <a:off x="4505739" y="1371599"/>
            <a:ext cx="7036904" cy="4936435"/>
          </a:xfrm>
          <a:prstGeom prst="ellipse">
            <a:avLst/>
          </a:prstGeom>
          <a:noFill/>
          <a:ln w="60325" cap="rnd">
            <a:solidFill>
              <a:srgbClr val="B27F47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B68C9-7BA2-A7A0-9CD9-BEE109B1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EBC431C3-21E2-FB28-4090-1C535C45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5558784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I prodotti della fotogrammetria (l’ortofoto)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3903362-2A2D-7748-E31C-529C63DE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827224"/>
            <a:ext cx="6082245" cy="3885826"/>
          </a:xfrm>
        </p:spPr>
        <p:txBody>
          <a:bodyPr>
            <a:normAutofit/>
          </a:bodyPr>
          <a:lstStyle/>
          <a:p>
            <a:r>
              <a:rPr lang="it-IT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tillium"/>
              </a:rPr>
              <a:t>L’ortofoto è una fotografia che ha la proprietà di essere una </a:t>
            </a:r>
            <a:r>
              <a:rPr lang="it-IT" sz="1600" dirty="0">
                <a:solidFill>
                  <a:srgbClr val="000000"/>
                </a:solidFill>
                <a:highlight>
                  <a:srgbClr val="FFFFFF"/>
                </a:highlight>
                <a:latin typeface="Titillium"/>
              </a:rPr>
              <a:t>proiezione ortografica</a:t>
            </a:r>
            <a:endParaRPr lang="it-IT" sz="1600" dirty="0">
              <a:latin typeface="Titillium"/>
            </a:endParaRPr>
          </a:p>
          <a:p>
            <a:r>
              <a:rPr lang="it-IT" sz="1600" dirty="0">
                <a:latin typeface="Titillium"/>
              </a:rPr>
              <a:t>Per realizzare un’ortofoto (o un </a:t>
            </a:r>
            <a:r>
              <a:rPr lang="it-IT" sz="1600" dirty="0" err="1">
                <a:latin typeface="Titillium"/>
              </a:rPr>
              <a:t>ortomosaico</a:t>
            </a:r>
            <a:r>
              <a:rPr lang="it-IT" sz="1600" dirty="0">
                <a:latin typeface="Titillium"/>
              </a:rPr>
              <a:t>) si scattano tante immagini sequenziali dell’area da riprodurre cercando di mantenere un’alta sovrapposizione tra due fotogrammi adiacenti.</a:t>
            </a:r>
          </a:p>
          <a:p>
            <a:r>
              <a:rPr lang="it-IT" sz="1600" dirty="0">
                <a:latin typeface="Titillium"/>
              </a:rPr>
              <a:t>Le foto sono poi trattate in software che generano una fotografia </a:t>
            </a:r>
            <a:r>
              <a:rPr lang="it-IT" sz="1600" dirty="0" err="1">
                <a:latin typeface="Titillium"/>
              </a:rPr>
              <a:t>ortorettificata</a:t>
            </a:r>
            <a:r>
              <a:rPr lang="it-IT" sz="1600" dirty="0">
                <a:latin typeface="Titillium"/>
              </a:rPr>
              <a:t>, eliminando la distorsione dovuta alla posizione del punto di ripresa, all’inclinazione della macchina fotografica ed ai dislivelli dell’area rilevata. 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diagramma, linea, design&#10;&#10;Descrizione generata automaticamente">
            <a:extLst>
              <a:ext uri="{FF2B5EF4-FFF2-40B4-BE49-F238E27FC236}">
                <a16:creationId xmlns:a16="http://schemas.microsoft.com/office/drawing/2014/main" id="{9D1451DA-4CAB-FD2F-4283-32FFD9FF9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3" y="1461123"/>
            <a:ext cx="5017876" cy="4482636"/>
          </a:xfrm>
          <a:prstGeom prst="rect">
            <a:avLst/>
          </a:prstGeom>
        </p:spPr>
      </p:pic>
      <p:sp>
        <p:nvSpPr>
          <p:cNvPr id="5" name="CasellaDiTesto 15">
            <a:extLst>
              <a:ext uri="{FF2B5EF4-FFF2-40B4-BE49-F238E27FC236}">
                <a16:creationId xmlns:a16="http://schemas.microsoft.com/office/drawing/2014/main" id="{41753434-774A-6CF8-0F45-6EAD01CAF942}"/>
              </a:ext>
            </a:extLst>
          </p:cNvPr>
          <p:cNvSpPr txBox="1"/>
          <p:nvPr/>
        </p:nvSpPr>
        <p:spPr>
          <a:xfrm>
            <a:off x="8074615" y="5991346"/>
            <a:ext cx="22398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https://3dmetrica.it/ortofoto/</a:t>
            </a:r>
          </a:p>
        </p:txBody>
      </p:sp>
    </p:spTree>
    <p:extLst>
      <p:ext uri="{BB962C8B-B14F-4D97-AF65-F5344CB8AC3E}">
        <p14:creationId xmlns:p14="http://schemas.microsoft.com/office/powerpoint/2010/main" val="322161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99474-5C51-6DB9-FA74-3FA517A8C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916A2B6F-E1F2-1829-108F-B76138ED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I prodotti della fotogrammetria (il DEM)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FCF03E36-47AE-733F-319B-573AFC27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860355"/>
            <a:ext cx="4598762" cy="3885826"/>
          </a:xfrm>
        </p:spPr>
        <p:txBody>
          <a:bodyPr>
            <a:normAutofit/>
          </a:bodyPr>
          <a:lstStyle/>
          <a:p>
            <a:r>
              <a:rPr lang="it-IT" sz="1600" dirty="0">
                <a:latin typeface="Titillium"/>
              </a:rPr>
              <a:t>Il Modello Digitale di Elevazione (Digital </a:t>
            </a:r>
            <a:r>
              <a:rPr lang="it-IT" sz="1600" dirty="0" err="1">
                <a:latin typeface="Titillium"/>
              </a:rPr>
              <a:t>Elevation</a:t>
            </a:r>
            <a:r>
              <a:rPr lang="it-IT" sz="1600" dirty="0">
                <a:latin typeface="Titillium"/>
              </a:rPr>
              <a:t> Model) – DEM – è una generica superficie statistica in cui ad un numero finito di coppie (X,Y) viene attribuita un’elevazione, una Z, corrispondente.</a:t>
            </a:r>
          </a:p>
          <a:p>
            <a:r>
              <a:rPr lang="it-IT" sz="1600" dirty="0">
                <a:latin typeface="Titillium"/>
              </a:rPr>
              <a:t>Con DSM (Digital Surface Model) si intende la superficie terrestre comprensiva degli oggetti che ci stanno sopra: edifici, alberi ed altri manufatti.</a:t>
            </a:r>
          </a:p>
          <a:p>
            <a:r>
              <a:rPr lang="it-IT" sz="1600" dirty="0">
                <a:latin typeface="Titillium"/>
              </a:rPr>
              <a:t>Il DTM (Digital </a:t>
            </a:r>
            <a:r>
              <a:rPr lang="it-IT" sz="1600" dirty="0" err="1">
                <a:latin typeface="Titillium"/>
              </a:rPr>
              <a:t>Terrain</a:t>
            </a:r>
            <a:r>
              <a:rPr lang="it-IT" sz="1600" dirty="0">
                <a:latin typeface="Titillium"/>
              </a:rPr>
              <a:t> Model), rappresenta l’andamento della superficie del suolo senza gli elementi antropici e vegetazionali</a:t>
            </a: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albero, casa, finestra, dipinto&#10;&#10;Descrizione generata automaticamente">
            <a:extLst>
              <a:ext uri="{FF2B5EF4-FFF2-40B4-BE49-F238E27FC236}">
                <a16:creationId xmlns:a16="http://schemas.microsoft.com/office/drawing/2014/main" id="{2CAB2FCB-334C-B776-36BE-0EB8E9E1B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68" y="2131547"/>
            <a:ext cx="7123075" cy="3303326"/>
          </a:xfrm>
          <a:prstGeom prst="rect">
            <a:avLst/>
          </a:prstGeom>
        </p:spPr>
      </p:pic>
      <p:sp>
        <p:nvSpPr>
          <p:cNvPr id="5" name="CasellaDiTesto 11">
            <a:extLst>
              <a:ext uri="{FF2B5EF4-FFF2-40B4-BE49-F238E27FC236}">
                <a16:creationId xmlns:a16="http://schemas.microsoft.com/office/drawing/2014/main" id="{A5175A0A-35D8-8729-04E1-B08B48305672}"/>
              </a:ext>
            </a:extLst>
          </p:cNvPr>
          <p:cNvSpPr txBox="1"/>
          <p:nvPr/>
        </p:nvSpPr>
        <p:spPr>
          <a:xfrm>
            <a:off x="7200018" y="5433863"/>
            <a:ext cx="2584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https://3dmetrica.it/dtm-dsm-dem/</a:t>
            </a:r>
          </a:p>
        </p:txBody>
      </p:sp>
    </p:spTree>
    <p:extLst>
      <p:ext uri="{BB962C8B-B14F-4D97-AF65-F5344CB8AC3E}">
        <p14:creationId xmlns:p14="http://schemas.microsoft.com/office/powerpoint/2010/main" val="339741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3CC6F-C08F-60EC-5BE3-C530045B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525A5129-4811-348E-C102-EB4AFC44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4048037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I prodotti della fotogrammetria</a:t>
            </a:r>
          </a:p>
        </p:txBody>
      </p:sp>
      <p:pic>
        <p:nvPicPr>
          <p:cNvPr id="6" name="Immagine 5" descr="Immagine che contiene mappa, aereo&#10;&#10;Descrizione generata automaticamente">
            <a:extLst>
              <a:ext uri="{FF2B5EF4-FFF2-40B4-BE49-F238E27FC236}">
                <a16:creationId xmlns:a16="http://schemas.microsoft.com/office/drawing/2014/main" id="{B8013803-5BED-D1A3-F1AC-BA7AF480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10071" r="21078" b="10497"/>
          <a:stretch/>
        </p:blipFill>
        <p:spPr>
          <a:xfrm>
            <a:off x="801356" y="1775573"/>
            <a:ext cx="4512342" cy="4211519"/>
          </a:xfrm>
          <a:prstGeom prst="rect">
            <a:avLst/>
          </a:prstGeom>
        </p:spPr>
      </p:pic>
      <p:pic>
        <p:nvPicPr>
          <p:cNvPr id="7" name="Immagine 6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A358912D-8905-1CA3-EB9C-13380AC0C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9930" r="23084" b="11915"/>
          <a:stretch/>
        </p:blipFill>
        <p:spPr>
          <a:xfrm>
            <a:off x="6878304" y="1775573"/>
            <a:ext cx="4316808" cy="41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AA70D-AE72-2452-BCE7-939615E7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D5B75588-973D-9190-3B0F-8BFB24C9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 err="1">
                <a:latin typeface="Tisa Offc Serif Pro" panose="02010504030101020102" pitchFamily="2" charset="0"/>
              </a:rPr>
              <a:t>Change</a:t>
            </a:r>
            <a:r>
              <a:rPr lang="it-IT" sz="2000" dirty="0">
                <a:latin typeface="Tisa Offc Serif Pro" panose="02010504030101020102" pitchFamily="2" charset="0"/>
              </a:rPr>
              <a:t> </a:t>
            </a:r>
            <a:r>
              <a:rPr lang="it-IT" sz="2000" dirty="0" err="1">
                <a:latin typeface="Tisa Offc Serif Pro" panose="02010504030101020102" pitchFamily="2" charset="0"/>
              </a:rPr>
              <a:t>detection</a:t>
            </a:r>
            <a:r>
              <a:rPr lang="it-IT" sz="2000" dirty="0">
                <a:latin typeface="Tisa Offc Serif Pro" panose="02010504030101020102" pitchFamily="2" charset="0"/>
              </a:rPr>
              <a:t> </a:t>
            </a:r>
            <a:r>
              <a:rPr lang="it-IT" sz="2000" dirty="0" err="1">
                <a:latin typeface="Tisa Offc Serif Pro" panose="02010504030101020102" pitchFamily="2" charset="0"/>
              </a:rPr>
              <a:t>analysis</a:t>
            </a:r>
            <a:r>
              <a:rPr lang="it-IT" sz="2000" dirty="0">
                <a:latin typeface="Tisa Offc Serif Pro" panose="02010504030101020102" pitchFamily="2" charset="0"/>
              </a:rPr>
              <a:t> 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65FDBC0-15B8-46BB-6A28-BA1BF0ED7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839688"/>
            <a:ext cx="11438774" cy="57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latin typeface="Titillium"/>
              </a:rPr>
              <a:t>Effettuando rilievi </a:t>
            </a:r>
            <a:r>
              <a:rPr lang="it-IT" sz="1600" dirty="0" err="1">
                <a:latin typeface="Titillium"/>
              </a:rPr>
              <a:t>multitemporali</a:t>
            </a:r>
            <a:r>
              <a:rPr lang="it-IT" sz="1600" dirty="0">
                <a:latin typeface="Titillium"/>
              </a:rPr>
              <a:t> sulla stessa area è possibile mettere in evidenza le differenze (di quota, di tipo di copertura del suolo o di altre caratteristiche) tra i due momenti.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pPr marL="0" indent="0">
              <a:buNone/>
            </a:pPr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FC15B512-6176-42B7-7131-EC08A918C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2361" r="8200" b="40633"/>
          <a:stretch/>
        </p:blipFill>
        <p:spPr>
          <a:xfrm>
            <a:off x="924689" y="2419216"/>
            <a:ext cx="4455695" cy="3688525"/>
          </a:xfrm>
          <a:prstGeom prst="rect">
            <a:avLst/>
          </a:prstGeom>
        </p:spPr>
      </p:pic>
      <p:pic>
        <p:nvPicPr>
          <p:cNvPr id="5" name="Immagine 4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E2CF018C-A925-B9DD-3B46-C0DF8E2E0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4"/>
          <a:stretch/>
        </p:blipFill>
        <p:spPr>
          <a:xfrm>
            <a:off x="5380384" y="3021497"/>
            <a:ext cx="5847870" cy="2483964"/>
          </a:xfrm>
          <a:prstGeom prst="rect">
            <a:avLst/>
          </a:prstGeom>
        </p:spPr>
      </p:pic>
      <p:sp>
        <p:nvSpPr>
          <p:cNvPr id="6" name="CasellaDiTesto 10">
            <a:extLst>
              <a:ext uri="{FF2B5EF4-FFF2-40B4-BE49-F238E27FC236}">
                <a16:creationId xmlns:a16="http://schemas.microsoft.com/office/drawing/2014/main" id="{065B85A6-2B86-222B-D025-39294C524F5E}"/>
              </a:ext>
            </a:extLst>
          </p:cNvPr>
          <p:cNvSpPr txBox="1"/>
          <p:nvPr/>
        </p:nvSpPr>
        <p:spPr>
          <a:xfrm>
            <a:off x="5831668" y="5839864"/>
            <a:ext cx="63823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Zingaro, M., La Salandra, M., &amp; Capolongo, D. (2022). New 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Earth Surface Remote 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Hydro-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Geomorphological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of Rivers. 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14(21), 14093.</a:t>
            </a:r>
          </a:p>
        </p:txBody>
      </p:sp>
    </p:spTree>
    <p:extLst>
      <p:ext uri="{BB962C8B-B14F-4D97-AF65-F5344CB8AC3E}">
        <p14:creationId xmlns:p14="http://schemas.microsoft.com/office/powerpoint/2010/main" val="325922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B4E06-DB22-548E-768F-86FEA4CD1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D080DD3C-E14D-B5FE-65D5-C915177B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L’elaborazione dei dati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4BC6A43-1A19-2CFF-5D30-655B33880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887261"/>
            <a:ext cx="11438774" cy="437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600" dirty="0">
                <a:latin typeface="Titillium"/>
              </a:rPr>
              <a:t>L’elaborazione delle immagini avviene utilizzando vari software sia commerciali che open-source, le variabili in gioco sono il numero totale di immagini, la risoluzione del prodotto finale e la potenza di calcolo dell’hardware utilizzato.   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testo, mappa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E0083323-D338-1025-6F3D-B6C11B570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40" y="2954878"/>
            <a:ext cx="5146921" cy="2941098"/>
          </a:xfrm>
          <a:prstGeom prst="rect">
            <a:avLst/>
          </a:prstGeom>
        </p:spPr>
      </p:pic>
      <p:pic>
        <p:nvPicPr>
          <p:cNvPr id="5" name="Immagine 4" descr="Immagine che contiene schermata, software, Software per la grafica, Software multimediale&#10;&#10;Descrizione generata automaticamente">
            <a:extLst>
              <a:ext uri="{FF2B5EF4-FFF2-40B4-BE49-F238E27FC236}">
                <a16:creationId xmlns:a16="http://schemas.microsoft.com/office/drawing/2014/main" id="{1CB6C6E3-F9C9-9A7C-36B8-4173B49F3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" y="2954878"/>
            <a:ext cx="5146923" cy="2941099"/>
          </a:xfrm>
          <a:prstGeom prst="rect">
            <a:avLst/>
          </a:prstGeom>
        </p:spPr>
      </p:pic>
      <p:sp>
        <p:nvSpPr>
          <p:cNvPr id="6" name="CasellaDiTesto 8">
            <a:extLst>
              <a:ext uri="{FF2B5EF4-FFF2-40B4-BE49-F238E27FC236}">
                <a16:creationId xmlns:a16="http://schemas.microsoft.com/office/drawing/2014/main" id="{C7B54826-3F2A-610C-C7D4-6079B9D576A5}"/>
              </a:ext>
            </a:extLst>
          </p:cNvPr>
          <p:cNvSpPr txBox="1"/>
          <p:nvPr/>
        </p:nvSpPr>
        <p:spPr>
          <a:xfrm>
            <a:off x="7182678" y="6045807"/>
            <a:ext cx="500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https://www.3dnatives.com/it/software-fotogrammetria-stampa-3d-180920219/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19636288-E743-0F47-D0B5-F483065154B3}"/>
              </a:ext>
            </a:extLst>
          </p:cNvPr>
          <p:cNvSpPr txBox="1"/>
          <p:nvPr/>
        </p:nvSpPr>
        <p:spPr>
          <a:xfrm>
            <a:off x="1507298" y="2616324"/>
            <a:ext cx="276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latin typeface="Titillium"/>
              </a:rPr>
              <a:t>AGISOFT METASHAPE</a:t>
            </a:r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id="{B8CFF2C9-0FA4-4134-E0D2-487776417122}"/>
              </a:ext>
            </a:extLst>
          </p:cNvPr>
          <p:cNvSpPr txBox="1"/>
          <p:nvPr/>
        </p:nvSpPr>
        <p:spPr>
          <a:xfrm>
            <a:off x="8222999" y="2616324"/>
            <a:ext cx="2156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latin typeface="Titillium"/>
              </a:rPr>
              <a:t>PIX4D MAPPER</a:t>
            </a:r>
          </a:p>
        </p:txBody>
      </p:sp>
    </p:spTree>
    <p:extLst>
      <p:ext uri="{BB962C8B-B14F-4D97-AF65-F5344CB8AC3E}">
        <p14:creationId xmlns:p14="http://schemas.microsoft.com/office/powerpoint/2010/main" val="3368247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2CA464-A691-01BE-9654-2B6A41F4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3CF4271E-C930-E2BF-1C46-52D982D8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Prima di volare…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FADFABD-3929-DBF0-4ABD-D49CF67DC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2125398"/>
            <a:ext cx="11438774" cy="388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latin typeface="Titillium"/>
              </a:rPr>
              <a:t>Assunto che possediamo un drone equipaggiato con sensore adatto al rilievo e (per il pilota) la certificazione necessaria per il tipo di operazione che si deve svolgere: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tillium"/>
              </a:rPr>
              <a:t>Consultare la piattaforma d-</a:t>
            </a:r>
            <a:r>
              <a:rPr lang="it-IT" sz="1600" dirty="0" err="1">
                <a:latin typeface="Titillium"/>
              </a:rPr>
              <a:t>flight</a:t>
            </a:r>
            <a:r>
              <a:rPr lang="it-IT" sz="1600" dirty="0">
                <a:latin typeface="Titillium"/>
              </a:rPr>
              <a:t>  </a:t>
            </a:r>
            <a:r>
              <a:rPr lang="it-IT" sz="1600" dirty="0">
                <a:latin typeface="Titillium"/>
                <a:hlinkClick r:id="rId3"/>
              </a:rPr>
              <a:t>https://www.d-flight.it/new_portal/</a:t>
            </a:r>
            <a:endParaRPr lang="it-IT" sz="1600" dirty="0">
              <a:latin typeface="Titillium"/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tillium"/>
              </a:rPr>
              <a:t>Sopralluogo fisico dell’area per controllare l’eventuale presenza di ostacoli, zone idonee al decollo e all’atterraggio, </a:t>
            </a:r>
            <a:r>
              <a:rPr lang="it-IT" sz="1600" dirty="0" err="1">
                <a:latin typeface="Titillium"/>
              </a:rPr>
              <a:t>ecc</a:t>
            </a:r>
            <a:r>
              <a:rPr lang="it-IT" sz="1600" dirty="0">
                <a:latin typeface="Titillium"/>
              </a:rPr>
              <a:t> …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tillium"/>
              </a:rPr>
              <a:t>In caso di volo automatico, pianificare la missione di volo (per ottimizzare la posizione, la sovrapposizione e il numero di immagini totali)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tillium"/>
              </a:rPr>
              <a:t>Verificare la presenza di connessione internet (necessaria per le correzioni satellitari)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tillium"/>
              </a:rPr>
              <a:t>Assicurare il drone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2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CCE02-9BA9-5A2F-66E5-4E800A4E5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D16F6E-2E0B-F3E5-1486-2F5E82C9A38D}"/>
              </a:ext>
            </a:extLst>
          </p:cNvPr>
          <p:cNvSpPr txBox="1"/>
          <p:nvPr/>
        </p:nvSpPr>
        <p:spPr>
          <a:xfrm>
            <a:off x="3677478" y="2583223"/>
            <a:ext cx="4837043" cy="169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it-IT" sz="9600" b="1" kern="100" dirty="0">
                <a:solidFill>
                  <a:srgbClr val="B27F47"/>
                </a:solidFill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Parte 2</a:t>
            </a:r>
            <a:endParaRPr lang="it-IT" sz="9600" kern="100" dirty="0">
              <a:solidFill>
                <a:srgbClr val="B27F47"/>
              </a:solidFill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41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6338B-81DE-DF14-5184-504469E28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7CC59F9A-1E99-F488-B28C-9CCE6C48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Strumentazione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3AA608-2D42-021C-6B81-22380111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101" y="1907127"/>
            <a:ext cx="890996" cy="38889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5B7BE5-701A-A651-B370-2D369832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6" t="14264" r="19478" b="23190"/>
          <a:stretch/>
        </p:blipFill>
        <p:spPr>
          <a:xfrm>
            <a:off x="6491122" y="3087813"/>
            <a:ext cx="1807188" cy="21070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630856-9C66-77F6-439F-002BE05D44FA}"/>
              </a:ext>
            </a:extLst>
          </p:cNvPr>
          <p:cNvSpPr txBox="1"/>
          <p:nvPr/>
        </p:nvSpPr>
        <p:spPr>
          <a:xfrm>
            <a:off x="9037982" y="6046002"/>
            <a:ext cx="32136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https://www.dji-store.it/prodotto/dji-zenmuse-l1/</a:t>
            </a:r>
          </a:p>
        </p:txBody>
      </p:sp>
      <p:pic>
        <p:nvPicPr>
          <p:cNvPr id="13" name="Immagine 12" descr="Immagine che contiene drone, pialla/aereo, aeromobile, aria aperta&#10;&#10;Descrizione generata automaticamente">
            <a:extLst>
              <a:ext uri="{FF2B5EF4-FFF2-40B4-BE49-F238E27FC236}">
                <a16:creationId xmlns:a16="http://schemas.microsoft.com/office/drawing/2014/main" id="{6819D897-16DD-F03D-FB7C-E567D245E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24164" r="7971" b="25604"/>
          <a:stretch/>
        </p:blipFill>
        <p:spPr>
          <a:xfrm>
            <a:off x="463825" y="2796458"/>
            <a:ext cx="4916557" cy="2921276"/>
          </a:xfrm>
          <a:prstGeom prst="rect">
            <a:avLst/>
          </a:prstGeom>
        </p:spPr>
      </p:pic>
      <p:sp>
        <p:nvSpPr>
          <p:cNvPr id="14" name="CasellaDiTesto 9">
            <a:extLst>
              <a:ext uri="{FF2B5EF4-FFF2-40B4-BE49-F238E27FC236}">
                <a16:creationId xmlns:a16="http://schemas.microsoft.com/office/drawing/2014/main" id="{24175F6F-7DFE-D22A-B5F7-4B8407EFFFA7}"/>
              </a:ext>
            </a:extLst>
          </p:cNvPr>
          <p:cNvSpPr txBox="1"/>
          <p:nvPr/>
        </p:nvSpPr>
        <p:spPr>
          <a:xfrm>
            <a:off x="1538502" y="2377785"/>
            <a:ext cx="276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latin typeface="Titillium"/>
              </a:rPr>
              <a:t>DJI Matrice 350 RTK </a:t>
            </a: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id="{B5CC6381-D578-7F3D-11F4-B05EECE9C5C8}"/>
              </a:ext>
            </a:extLst>
          </p:cNvPr>
          <p:cNvSpPr txBox="1"/>
          <p:nvPr/>
        </p:nvSpPr>
        <p:spPr>
          <a:xfrm>
            <a:off x="6011115" y="2377785"/>
            <a:ext cx="276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latin typeface="Titillium"/>
              </a:rPr>
              <a:t>DJI </a:t>
            </a:r>
            <a:r>
              <a:rPr lang="it-IT" sz="1600" dirty="0" err="1">
                <a:latin typeface="Titillium"/>
              </a:rPr>
              <a:t>Zenmuse</a:t>
            </a:r>
            <a:r>
              <a:rPr lang="it-IT" sz="1600" dirty="0">
                <a:latin typeface="Titillium"/>
              </a:rPr>
              <a:t> L1</a:t>
            </a:r>
          </a:p>
        </p:txBody>
      </p:sp>
      <p:sp>
        <p:nvSpPr>
          <p:cNvPr id="16" name="CasellaDiTesto 9">
            <a:extLst>
              <a:ext uri="{FF2B5EF4-FFF2-40B4-BE49-F238E27FC236}">
                <a16:creationId xmlns:a16="http://schemas.microsoft.com/office/drawing/2014/main" id="{9779B18A-4327-CB26-B7BA-074439EB0274}"/>
              </a:ext>
            </a:extLst>
          </p:cNvPr>
          <p:cNvSpPr txBox="1"/>
          <p:nvPr/>
        </p:nvSpPr>
        <p:spPr>
          <a:xfrm>
            <a:off x="9037982" y="1568573"/>
            <a:ext cx="276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latin typeface="Titillium"/>
              </a:rPr>
              <a:t>DJI Matrice 350 RTK </a:t>
            </a:r>
          </a:p>
        </p:txBody>
      </p:sp>
    </p:spTree>
    <p:extLst>
      <p:ext uri="{BB962C8B-B14F-4D97-AF65-F5344CB8AC3E}">
        <p14:creationId xmlns:p14="http://schemas.microsoft.com/office/powerpoint/2010/main" val="2533614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5DDB5-F193-78C7-F2F7-516E59A7E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6B836B7D-BD43-E01D-DA24-F43A71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Considerazioni finali e conclusioni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48EBB7D-F8C5-0830-9E2C-436877B1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2125398"/>
            <a:ext cx="11438774" cy="388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latin typeface="Titillium"/>
              </a:rPr>
              <a:t>Il metodo mostrato è un metodo speditivo, da modificare o integrare in base alle specificità del caso:</a:t>
            </a:r>
          </a:p>
          <a:p>
            <a:pPr>
              <a:buFontTx/>
              <a:buChar char="-"/>
            </a:pPr>
            <a:r>
              <a:rPr lang="it-IT" sz="1600" dirty="0">
                <a:latin typeface="Titillium"/>
              </a:rPr>
              <a:t>non è stata affrontata la parte relativa all’utilizzo di Ground Control Points, cioè di misurazioni puntuali effettuate con antenne GNSS per vincolare la posizione assoluta del modello</a:t>
            </a:r>
          </a:p>
          <a:p>
            <a:pPr>
              <a:buFontTx/>
              <a:buChar char="-"/>
            </a:pPr>
            <a:r>
              <a:rPr lang="it-IT" sz="1600" dirty="0">
                <a:latin typeface="Titillium"/>
              </a:rPr>
              <a:t>diverse possono essere le operazioni in presenze di elementi a spiccato sviluppo verticale</a:t>
            </a:r>
          </a:p>
          <a:p>
            <a:pPr>
              <a:buFontTx/>
              <a:buChar char="-"/>
            </a:pPr>
            <a:r>
              <a:rPr lang="it-IT" sz="1600" dirty="0">
                <a:latin typeface="Titillium"/>
              </a:rPr>
              <a:t>Le operazioni possono essere leggermente differenti utilizzando strumentazione o software diversi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2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2C927DCF-95E0-1235-D21D-5182EB65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429625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Bibliografia  e sitografia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719E7DE-D3B1-1493-628D-8151450E4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2061390"/>
            <a:ext cx="11621654" cy="38858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Xiang, T. Z.,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Xia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, G. S., &amp; Zhang, L. (2019). Mini-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unmanned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aerial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vehicle-based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 remote sensing: Techniques,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applications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, and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prospects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. IEEE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geoscience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 and remote sensing magazine, 7(3), 29-63.</a:t>
            </a:r>
          </a:p>
          <a:p>
            <a:pPr marL="0" indent="0">
              <a:buNone/>
            </a:pP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W. Zhang, L. Li, N. Zhang, T. Han and S. Wang, "Air-Ground Integrated Mobile Edge Networks: A Survey," in </a:t>
            </a:r>
            <a:r>
              <a:rPr lang="en-US" sz="15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IEEE Access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, vol. 8, pp. 125998-126018, 2020, </a:t>
            </a:r>
            <a:r>
              <a:rPr lang="en-US" sz="15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doi</a:t>
            </a:r>
            <a:r>
              <a:rPr lang="en-US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: 10.1109/ACCESS.2020.3008168.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Alsayed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A,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Nabawy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MRA. Stockpile Volume Estimation in Open and Confined Environments: A Review. Drones. 2023; 7(8):537.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https://doi.org/10.3390/drones7080537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Zingaro, M., La Salandra, M., &amp; Capolongo, D. (2022). New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of Earth Surface Remote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for Hydro-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Geomorphological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Monitoring of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Rivers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Sustainability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14(21), 14093.</a:t>
            </a: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https://geoawesomeness.com/eo-hub/breakdown-drone-remote-sensing-sensors</a:t>
            </a:r>
            <a:endParaRPr lang="it-IT" sz="1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https://3dmetrica.it/fotogrammetria-photoscan-allineamento-delle-immagini</a:t>
            </a:r>
            <a:endParaRPr lang="it-IT" sz="1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https://3dmetrica.it/ortofoto/</a:t>
            </a:r>
            <a:endParaRPr lang="it-IT" sz="1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https://3dmetrica.it/dtm-dsm-dem/</a:t>
            </a:r>
            <a:endParaRPr lang="it-IT" sz="1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https://www.3dnatives.com/it/software-fotogrammetria-stampa-3d-180920219/</a:t>
            </a:r>
            <a:endParaRPr lang="it-IT" sz="1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https://www.dji-store.it/prodotto/dji-zenmuse-l1/</a:t>
            </a:r>
          </a:p>
          <a:p>
            <a:pPr marL="0" indent="0">
              <a:buNone/>
            </a:pPr>
            <a:endParaRPr lang="it-IT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0" i="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9786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06D606-C3D2-404E-E136-78FD73AE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96" y="1352997"/>
            <a:ext cx="8134350" cy="632402"/>
          </a:xfrm>
        </p:spPr>
        <p:txBody>
          <a:bodyPr>
            <a:normAutofit/>
          </a:bodyPr>
          <a:lstStyle/>
          <a:p>
            <a:r>
              <a:rPr lang="it-IT" sz="1800" dirty="0"/>
              <a:t>Indice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356474-82C6-F066-7D63-D73CDAE8B5ED}"/>
              </a:ext>
            </a:extLst>
          </p:cNvPr>
          <p:cNvSpPr txBox="1"/>
          <p:nvPr/>
        </p:nvSpPr>
        <p:spPr>
          <a:xfrm>
            <a:off x="628990" y="1985399"/>
            <a:ext cx="5771811" cy="496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600" b="1" kern="100" dirty="0">
                <a:solidFill>
                  <a:srgbClr val="B27F47"/>
                </a:solidFill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Parte 1</a:t>
            </a:r>
            <a:endParaRPr lang="it-IT" sz="1600" kern="100" dirty="0">
              <a:solidFill>
                <a:srgbClr val="B27F47"/>
              </a:solidFill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Introduzione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Droni e telerilevamento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Sistema aeromobile a pilotaggio remoto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I sensori a bordo dei droni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Pro e contro dell’utilizzo dei droni per il telerilevamento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la fotogrammetria (rilievo sul campo)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La fotogrammetria (processing dei dati)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I prodotti della fotogrammetria – L’ortofoto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I prodotti della fotogrammetria – Il DEM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 err="1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Change</a:t>
            </a: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detection</a:t>
            </a: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analysis</a:t>
            </a:r>
            <a:endParaRPr lang="it-IT" sz="1600" kern="100" dirty="0"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L’elaborazione dei dati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Prima di volare</a:t>
            </a: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</a:pPr>
            <a:endParaRPr lang="it-IT" dirty="0"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300D60-E148-945D-F751-41FA0C724CDA}"/>
              </a:ext>
            </a:extLst>
          </p:cNvPr>
          <p:cNvSpPr txBox="1"/>
          <p:nvPr/>
        </p:nvSpPr>
        <p:spPr>
          <a:xfrm>
            <a:off x="6579216" y="1985399"/>
            <a:ext cx="5771811" cy="298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600" b="1" kern="100" dirty="0">
                <a:solidFill>
                  <a:srgbClr val="B27F47"/>
                </a:solidFill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Parte 2</a:t>
            </a:r>
            <a:endParaRPr lang="it-IT" sz="1600" kern="100" dirty="0">
              <a:solidFill>
                <a:srgbClr val="B27F47"/>
              </a:solidFill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Pianificazione missione di volo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Elaborazione fotogrammetrica delle immagini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Visualizzazione dei risultati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DEM of </a:t>
            </a:r>
            <a:r>
              <a:rPr lang="it-IT" sz="1600" kern="100" dirty="0" err="1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Difference</a:t>
            </a:r>
            <a:endParaRPr lang="it-IT" sz="1600" kern="100" dirty="0"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it-IT" sz="1600" kern="100" dirty="0"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Conclusioni</a:t>
            </a: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</a:pPr>
            <a:endParaRPr lang="it-IT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128054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4582A1B-FC76-79E0-24A0-73617795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2232329"/>
            <a:ext cx="10515600" cy="239334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600" kern="100" dirty="0">
                <a:solidFill>
                  <a:srgbClr val="000000"/>
                </a:solidFill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L’Autore/gli Autori è/sono pienamente responsabile/i di tutti i contenuti inseriti nella presentazione. I contenuti di questa presentazione (testo, grafica, immagini e altri materiali) non violano i diritti di terzi e sono nella piena e libera disponibilità, avendo acquisito da ogni eventuale terzo avente diritto su di essi espressa autorizzazione alla pubblicazione; pertanto saranno utilizzati per le finalità strettamente connesse al progetto GeoSciences IR. </a:t>
            </a:r>
            <a:endParaRPr lang="it-IT" sz="1600" i="1" dirty="0">
              <a:latin typeface="Titillium"/>
            </a:endParaRPr>
          </a:p>
          <a:p>
            <a:pPr marL="0" indent="0" algn="ctr">
              <a:buNone/>
            </a:pPr>
            <a:endParaRPr lang="it-IT" sz="1600" i="1" dirty="0">
              <a:latin typeface="Titillium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0912B2-0388-9F52-5EB0-D26048F99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69" y="5074005"/>
            <a:ext cx="1458410" cy="526648"/>
          </a:xfrm>
          <a:prstGeom prst="rect">
            <a:avLst/>
          </a:prstGeom>
        </p:spPr>
      </p:pic>
      <p:sp>
        <p:nvSpPr>
          <p:cNvPr id="8" name="Titolo 4">
            <a:extLst>
              <a:ext uri="{FF2B5EF4-FFF2-40B4-BE49-F238E27FC236}">
                <a16:creationId xmlns:a16="http://schemas.microsoft.com/office/drawing/2014/main" id="{BF5C8EDA-3816-77F2-3511-92769427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730445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Disclaimer</a:t>
            </a:r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6548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Carattere&#10;&#10;Descrizione generata automaticamente">
            <a:extLst>
              <a:ext uri="{FF2B5EF4-FFF2-40B4-BE49-F238E27FC236}">
                <a16:creationId xmlns:a16="http://schemas.microsoft.com/office/drawing/2014/main" id="{B8F0E36A-C0A7-68EC-A8F6-E05CA1D6A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3836" r="3902" b="12154"/>
          <a:stretch/>
        </p:blipFill>
        <p:spPr>
          <a:xfrm>
            <a:off x="1384506" y="2071409"/>
            <a:ext cx="9422988" cy="425157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0FE2109-C361-B363-D0A1-F7C963B62869}"/>
              </a:ext>
            </a:extLst>
          </p:cNvPr>
          <p:cNvSpPr txBox="1">
            <a:spLocks/>
          </p:cNvSpPr>
          <p:nvPr/>
        </p:nvSpPr>
        <p:spPr>
          <a:xfrm>
            <a:off x="0" y="1246483"/>
            <a:ext cx="12192000" cy="783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it-IT" sz="1400" dirty="0"/>
              <a:t>PNRR "GeoSciences IR" - Missione 4 “Istruzione e Ricerca” - Componente 2 “Dalla ricerca all’impresa” 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1400" dirty="0"/>
              <a:t>Linea di investimento 3.1 “Fondo per la realizzazione di un sistema integrato di infrastrutture di ricerca e innovazione”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1400" dirty="0"/>
              <a:t> Finanziato dall'Unione Europea </a:t>
            </a:r>
            <a:r>
              <a:rPr lang="it-IT" sz="1400" dirty="0" err="1"/>
              <a:t>NextGenerationEU</a:t>
            </a:r>
            <a:r>
              <a:rPr lang="it-IT" sz="1400" dirty="0"/>
              <a:t>  CUP: I53C22000800006</a:t>
            </a:r>
          </a:p>
        </p:txBody>
      </p:sp>
    </p:spTree>
    <p:extLst>
      <p:ext uri="{BB962C8B-B14F-4D97-AF65-F5344CB8AC3E}">
        <p14:creationId xmlns:p14="http://schemas.microsoft.com/office/powerpoint/2010/main" val="378946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84A94-EE8A-6DBA-DF72-3FD3A75B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FF96F4-97EB-376F-4DFC-44BA60953D04}"/>
              </a:ext>
            </a:extLst>
          </p:cNvPr>
          <p:cNvSpPr txBox="1"/>
          <p:nvPr/>
        </p:nvSpPr>
        <p:spPr>
          <a:xfrm>
            <a:off x="3677478" y="2583223"/>
            <a:ext cx="4837043" cy="169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it-IT" sz="9600" b="1" kern="100" dirty="0">
                <a:solidFill>
                  <a:srgbClr val="B27F47"/>
                </a:solidFill>
                <a:effectLst/>
                <a:latin typeface="Titillium"/>
                <a:ea typeface="Aptos" panose="020B0004020202020204" pitchFamily="34" charset="0"/>
                <a:cs typeface="Times New Roman" panose="02020603050405020304" pitchFamily="18" charset="0"/>
              </a:rPr>
              <a:t>Parte 1</a:t>
            </a:r>
            <a:endParaRPr lang="it-IT" sz="9600" kern="100" dirty="0">
              <a:solidFill>
                <a:srgbClr val="B27F47"/>
              </a:solidFill>
              <a:effectLst/>
              <a:latin typeface="Titillium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1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443DE308-AC11-CF74-FF5C-16385B2F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4503105" cy="694494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L’utilizzo di droni per il telerilevamento</a:t>
            </a:r>
          </a:p>
        </p:txBody>
      </p:sp>
      <p:pic>
        <p:nvPicPr>
          <p:cNvPr id="5" name="Immagine 4" descr="Immagine che contiene mulino a vento&#10;&#10;Descrizione generata automaticamente">
            <a:extLst>
              <a:ext uri="{FF2B5EF4-FFF2-40B4-BE49-F238E27FC236}">
                <a16:creationId xmlns:a16="http://schemas.microsoft.com/office/drawing/2014/main" id="{2CB3D4CB-7EA3-A819-FE50-9F7787DFA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51" y="1339564"/>
            <a:ext cx="7294430" cy="4518674"/>
          </a:xfrm>
          <a:prstGeom prst="rect">
            <a:avLst/>
          </a:prstGeom>
        </p:spPr>
      </p:pic>
      <p:sp>
        <p:nvSpPr>
          <p:cNvPr id="7" name="CasellaDiTesto 7">
            <a:extLst>
              <a:ext uri="{FF2B5EF4-FFF2-40B4-BE49-F238E27FC236}">
                <a16:creationId xmlns:a16="http://schemas.microsoft.com/office/drawing/2014/main" id="{A44832E5-3E34-F0CF-1462-360AE84FC270}"/>
              </a:ext>
            </a:extLst>
          </p:cNvPr>
          <p:cNvSpPr txBox="1"/>
          <p:nvPr/>
        </p:nvSpPr>
        <p:spPr>
          <a:xfrm>
            <a:off x="5073059" y="5858238"/>
            <a:ext cx="66856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(Xiang, T. Z., 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Xia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G. S., &amp; Zhang, L. (2019). Mini-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unmanned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aerial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vehicle-based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remote sensing: Techniques, 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applications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and </a:t>
            </a:r>
            <a:r>
              <a:rPr lang="it-IT" sz="1100" b="0" i="0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prospects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 </a:t>
            </a:r>
            <a:r>
              <a:rPr lang="it-IT" sz="1100" b="0" i="1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IEEE </a:t>
            </a:r>
            <a:r>
              <a:rPr lang="it-IT" sz="1100" b="0" i="1" dirty="0" err="1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geoscience</a:t>
            </a:r>
            <a:r>
              <a:rPr lang="it-IT" sz="1100" b="0" i="1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and remote sensing magazine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it-IT" sz="1100" b="0" i="1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7</a:t>
            </a:r>
            <a:r>
              <a:rPr lang="it-IT" sz="1100" b="0" i="0" dirty="0">
                <a:solidFill>
                  <a:schemeClr val="accent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(3), 29-63.)</a:t>
            </a:r>
            <a:endParaRPr lang="it-IT" sz="11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2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443DE308-AC11-CF74-FF5C-16385B2F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5" y="1293332"/>
            <a:ext cx="4544993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tillium"/>
              </a:rPr>
              <a:t>Sistema Aeromobile a Pilotaggio Remoto</a:t>
            </a:r>
            <a:endParaRPr lang="it-IT" sz="2000" dirty="0">
              <a:latin typeface="Tisa Offc Serif Pro" panose="02010504030101020102" pitchFamily="2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FCAACFB-0D39-D4DA-BB70-17CA121EB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2125398"/>
            <a:ext cx="4617880" cy="3885826"/>
          </a:xfrm>
        </p:spPr>
        <p:txBody>
          <a:bodyPr>
            <a:normAutofit/>
          </a:bodyPr>
          <a:lstStyle/>
          <a:p>
            <a:r>
              <a:rPr lang="it-IT" sz="1600" dirty="0">
                <a:latin typeface="Titillium"/>
              </a:rPr>
              <a:t>UAV – </a:t>
            </a:r>
            <a:r>
              <a:rPr lang="it-IT" sz="1600" dirty="0" err="1">
                <a:latin typeface="Titillium"/>
              </a:rPr>
              <a:t>Unmanned</a:t>
            </a:r>
            <a:r>
              <a:rPr lang="it-IT" sz="1600" dirty="0">
                <a:latin typeface="Titillium"/>
              </a:rPr>
              <a:t> </a:t>
            </a:r>
            <a:r>
              <a:rPr lang="it-IT" sz="1600" dirty="0" err="1">
                <a:latin typeface="Titillium"/>
              </a:rPr>
              <a:t>Aerial</a:t>
            </a:r>
            <a:r>
              <a:rPr lang="it-IT" sz="1600" dirty="0">
                <a:latin typeface="Titillium"/>
              </a:rPr>
              <a:t> </a:t>
            </a:r>
            <a:r>
              <a:rPr lang="it-IT" sz="1600" dirty="0" err="1">
                <a:latin typeface="Titillium"/>
              </a:rPr>
              <a:t>Vehicle</a:t>
            </a:r>
            <a:r>
              <a:rPr lang="it-IT" sz="1600" dirty="0">
                <a:latin typeface="Titillium"/>
              </a:rPr>
              <a:t> (drone)</a:t>
            </a:r>
          </a:p>
          <a:p>
            <a:r>
              <a:rPr lang="it-IT" sz="1600" dirty="0">
                <a:latin typeface="Titillium"/>
              </a:rPr>
              <a:t>UAS – </a:t>
            </a:r>
            <a:r>
              <a:rPr lang="it-IT" sz="1600" dirty="0" err="1">
                <a:latin typeface="Titillium"/>
              </a:rPr>
              <a:t>Unmanned</a:t>
            </a:r>
            <a:r>
              <a:rPr lang="it-IT" sz="1600" dirty="0">
                <a:latin typeface="Titillium"/>
              </a:rPr>
              <a:t> </a:t>
            </a:r>
            <a:r>
              <a:rPr lang="it-IT" sz="1600" dirty="0" err="1">
                <a:latin typeface="Titillium"/>
              </a:rPr>
              <a:t>Aerial</a:t>
            </a:r>
            <a:r>
              <a:rPr lang="it-IT" sz="1600" dirty="0">
                <a:latin typeface="Titillium"/>
              </a:rPr>
              <a:t> System (drone + radiocomando + ground station)</a:t>
            </a:r>
          </a:p>
          <a:p>
            <a:r>
              <a:rPr lang="it-IT" sz="1600" dirty="0">
                <a:latin typeface="Titillium"/>
              </a:rPr>
              <a:t>APR – Aeromobile a Pilotaggio Remoto</a:t>
            </a:r>
          </a:p>
          <a:p>
            <a:r>
              <a:rPr lang="it-IT" sz="1600" dirty="0">
                <a:latin typeface="Titillium"/>
              </a:rPr>
              <a:t>SAPR – Sistema Aeromobile a Pilotaggio Remoto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5" name="Immagine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0A139DF5-0211-77B8-4961-3C9204BA5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30" y="1657187"/>
            <a:ext cx="6757359" cy="41368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9D91F5-F04C-5FCC-2623-AB3F9B2ED76B}"/>
              </a:ext>
            </a:extLst>
          </p:cNvPr>
          <p:cNvSpPr txBox="1"/>
          <p:nvPr/>
        </p:nvSpPr>
        <p:spPr>
          <a:xfrm>
            <a:off x="5476309" y="5846353"/>
            <a:ext cx="6400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W. Zhang, L. Li, N. Zhang, T. Han and S. Wang, "Air-Ground Integrated Mobile Edge Networks: A Survey," in </a:t>
            </a:r>
            <a:r>
              <a:rPr lang="en-US" sz="1100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IEEE Access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vol. 8, pp. 125998-126018, 2020,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10.1109/ACCESS.2020.3008168.</a:t>
            </a:r>
            <a:endParaRPr lang="it-IT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2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21328-55A1-C241-BF6B-7858D210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3F789105-1E43-D2CC-4BFD-236FBBAD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I sensori a bordo dei droni</a:t>
            </a:r>
          </a:p>
        </p:txBody>
      </p:sp>
      <p:pic>
        <p:nvPicPr>
          <p:cNvPr id="6" name="Immagine 5" descr="Immagine che contiene cerchio, schermata, sfera, arte&#10;&#10;Descrizione generata automaticamente">
            <a:extLst>
              <a:ext uri="{FF2B5EF4-FFF2-40B4-BE49-F238E27FC236}">
                <a16:creationId xmlns:a16="http://schemas.microsoft.com/office/drawing/2014/main" id="{31443F6D-0474-8E18-BAAB-33AC34A06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43" y="1657186"/>
            <a:ext cx="8888384" cy="4444193"/>
          </a:xfrm>
          <a:prstGeom prst="rect">
            <a:avLst/>
          </a:prstGeom>
        </p:spPr>
      </p:pic>
      <p:sp>
        <p:nvSpPr>
          <p:cNvPr id="7" name="CasellaDiTesto 7">
            <a:extLst>
              <a:ext uri="{FF2B5EF4-FFF2-40B4-BE49-F238E27FC236}">
                <a16:creationId xmlns:a16="http://schemas.microsoft.com/office/drawing/2014/main" id="{200239FC-4BF2-3315-64B2-A1F24964A1B5}"/>
              </a:ext>
            </a:extLst>
          </p:cNvPr>
          <p:cNvSpPr txBox="1"/>
          <p:nvPr/>
        </p:nvSpPr>
        <p:spPr>
          <a:xfrm>
            <a:off x="4966642" y="6080254"/>
            <a:ext cx="53170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(https://geoawesomeness.com/eo-hub/breakdown-drone-remote-sensing-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18124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E334D-5B8B-CD4C-4B2E-306EB01E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8E8722C7-BF55-D005-ADE3-ACEA68A0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Pro e contro dell’utilizzo di droni per il telerilevamento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FBB6109-A6D7-A642-1892-70DB9B9C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13" y="1913363"/>
            <a:ext cx="11438774" cy="3885826"/>
          </a:xfrm>
        </p:spPr>
        <p:txBody>
          <a:bodyPr>
            <a:normAutofit fontScale="92500" lnSpcReduction="20000"/>
          </a:bodyPr>
          <a:lstStyle/>
          <a:p>
            <a:r>
              <a:rPr lang="it-IT" sz="1700" dirty="0">
                <a:latin typeface="Titillium"/>
              </a:rPr>
              <a:t>PRO:</a:t>
            </a:r>
          </a:p>
          <a:p>
            <a:pPr marL="285750" indent="-285750">
              <a:buFontTx/>
              <a:buChar char="-"/>
            </a:pPr>
            <a:r>
              <a:rPr lang="it-IT" sz="1700" b="1" dirty="0">
                <a:latin typeface="Titillium"/>
              </a:rPr>
              <a:t>Agilità e flessibilità</a:t>
            </a:r>
            <a:r>
              <a:rPr lang="it-IT" sz="1700" dirty="0">
                <a:latin typeface="Titillium"/>
              </a:rPr>
              <a:t>: grazie alla loro capacità di volo controllato, i droni possono adattarsi facilmente alle esigenze specifiche del rilievo, consentendo di ottenere dati dettagliati in modo rapido e preciso.</a:t>
            </a:r>
          </a:p>
          <a:p>
            <a:pPr marL="285750" indent="-285750">
              <a:buFontTx/>
              <a:buChar char="-"/>
            </a:pPr>
            <a:r>
              <a:rPr lang="it-IT" sz="1700" b="1" dirty="0">
                <a:latin typeface="Titillium"/>
              </a:rPr>
              <a:t>Costi ridotti</a:t>
            </a:r>
            <a:r>
              <a:rPr lang="it-IT" sz="1700" dirty="0">
                <a:latin typeface="Titillium"/>
              </a:rPr>
              <a:t>: Rispetto alle tecniche convenzionali che richiedono l'impiego di personale e attrezzature specializzate, l'uso dei droni può ridurre significativamente i costi.</a:t>
            </a:r>
          </a:p>
          <a:p>
            <a:pPr marL="285750" indent="-285750">
              <a:buFontTx/>
              <a:buChar char="-"/>
            </a:pPr>
            <a:r>
              <a:rPr lang="it-IT" sz="1700" b="1" dirty="0">
                <a:latin typeface="Titillium"/>
              </a:rPr>
              <a:t>Accesso a zone difficili</a:t>
            </a:r>
            <a:r>
              <a:rPr lang="it-IT" sz="1700" dirty="0">
                <a:latin typeface="Titillium"/>
              </a:rPr>
              <a:t>: I droni possono accedere a terreni difficili da raggiungere per i rilievi tradizionali, come zone montuose o aree con vegetazione densa</a:t>
            </a:r>
          </a:p>
          <a:p>
            <a:pPr marL="0" indent="0">
              <a:buNone/>
            </a:pPr>
            <a:endParaRPr lang="it-IT" sz="1700" dirty="0">
              <a:latin typeface="Titillium"/>
            </a:endParaRPr>
          </a:p>
          <a:p>
            <a:r>
              <a:rPr lang="it-IT" sz="1700" dirty="0">
                <a:latin typeface="Titillium"/>
              </a:rPr>
              <a:t>CONTRO:</a:t>
            </a:r>
          </a:p>
          <a:p>
            <a:pPr marL="342900" indent="-342900">
              <a:buFontTx/>
              <a:buChar char="-"/>
            </a:pPr>
            <a:r>
              <a:rPr lang="it-IT" sz="1700" b="1" dirty="0">
                <a:latin typeface="Titillium"/>
              </a:rPr>
              <a:t>Limiti delle condizioni atmosferiche</a:t>
            </a:r>
            <a:r>
              <a:rPr lang="it-IT" sz="1700" dirty="0">
                <a:latin typeface="Titillium"/>
              </a:rPr>
              <a:t>: Il vento e le condizioni meteorologiche avverse possono influenzare negativamente le prestazioni dei droni, riducendo la qualità dei dati raccolti.</a:t>
            </a:r>
          </a:p>
          <a:p>
            <a:pPr marL="342900" indent="-342900">
              <a:buFontTx/>
              <a:buChar char="-"/>
            </a:pPr>
            <a:r>
              <a:rPr lang="it-IT" sz="1700" b="1" dirty="0">
                <a:latin typeface="Titillium"/>
              </a:rPr>
              <a:t>Autonomia limitata</a:t>
            </a:r>
            <a:r>
              <a:rPr lang="it-IT" sz="1700" dirty="0">
                <a:latin typeface="Titillium"/>
              </a:rPr>
              <a:t>: La durata della batteria dei droni può è limitata, il che richiede pianificazione accurata per coprire intere aree senza interruzioni. </a:t>
            </a:r>
          </a:p>
          <a:p>
            <a:pPr marL="342900" indent="-342900">
              <a:buFontTx/>
              <a:buChar char="-"/>
            </a:pPr>
            <a:r>
              <a:rPr lang="it-IT" sz="1700" b="1" dirty="0">
                <a:latin typeface="Titillium"/>
              </a:rPr>
              <a:t>Regolamentazione</a:t>
            </a:r>
            <a:r>
              <a:rPr lang="it-IT" sz="1700" dirty="0">
                <a:latin typeface="Titillium"/>
              </a:rPr>
              <a:t>: L'uso dei droni è soggetto a restrizioni normative e regolamenti che devono essere seguiti per garantire la sicurezza e la conformità legale. </a:t>
            </a:r>
          </a:p>
          <a:p>
            <a:pPr marL="285750" indent="-285750">
              <a:buFontTx/>
              <a:buChar char="-"/>
            </a:pPr>
            <a:endParaRPr lang="it-IT" sz="1600" dirty="0">
              <a:latin typeface="Titillium"/>
            </a:endParaRP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7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E186B-B2E1-4F57-90A1-DA8F7ADB4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688F8785-E467-E0D3-CE5B-A94A5F0B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La fotogrammetria (rilievo sul campo)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B388B28-B0DF-AC90-26C6-54D2A08C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875847"/>
            <a:ext cx="4180558" cy="388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latin typeface="Titillium"/>
              </a:rPr>
              <a:t>Camera RGB 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In funzione dell’estensione dell’area da indagare e del livello di dettaglio: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 - Altezza di volo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 - Velocità di volo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 - Livello di sovrapposizione tra le   immagini (front and side)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 - Inclinazione della camera rispetto al suolo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 - </a:t>
            </a:r>
            <a:r>
              <a:rPr lang="it-IT" sz="1600" dirty="0" err="1">
                <a:latin typeface="Titillium"/>
              </a:rPr>
              <a:t>Mirure</a:t>
            </a:r>
            <a:r>
              <a:rPr lang="it-IT" sz="1600" dirty="0">
                <a:latin typeface="Titillium"/>
              </a:rPr>
              <a:t> con antenna GNSS o stazione totale (GCP)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testo, schermata, cartone animato, grafica&#10;&#10;Descrizione generata automaticamente">
            <a:extLst>
              <a:ext uri="{FF2B5EF4-FFF2-40B4-BE49-F238E27FC236}">
                <a16:creationId xmlns:a16="http://schemas.microsoft.com/office/drawing/2014/main" id="{4C66B657-2154-0F97-8E0B-11CFA8F8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86" y="1758670"/>
            <a:ext cx="7663356" cy="4120181"/>
          </a:xfrm>
          <a:prstGeom prst="rect">
            <a:avLst/>
          </a:prstGeom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26B43A4F-6130-F8B3-7832-0D8B669DBA8E}"/>
              </a:ext>
            </a:extLst>
          </p:cNvPr>
          <p:cNvSpPr txBox="1"/>
          <p:nvPr/>
        </p:nvSpPr>
        <p:spPr>
          <a:xfrm>
            <a:off x="5216949" y="5795780"/>
            <a:ext cx="60084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Alsayed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Nabawy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MRA. Stockpile Volume Estimation in Open and Confined Environments: A Review. Drones. 2023; 7(8):537. https://doi.org/10.3390/drones7080537)</a:t>
            </a:r>
            <a:endParaRPr lang="it-IT" sz="11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5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E7055-7FFC-6AED-D41E-3A0A3932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732A02F7-B4DB-DAD0-385C-C63313826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Autofit/>
          </a:bodyPr>
          <a:lstStyle/>
          <a:p>
            <a:r>
              <a:rPr lang="it-IT" sz="2000" dirty="0">
                <a:latin typeface="Tisa Offc Serif Pro" panose="02010504030101020102" pitchFamily="2" charset="0"/>
              </a:rPr>
              <a:t>La fotogrammetria (processing dei dati)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F704D3C7-D63D-B037-016C-347C02B3B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5" y="1827223"/>
            <a:ext cx="4710645" cy="4215767"/>
          </a:xfrm>
        </p:spPr>
        <p:txBody>
          <a:bodyPr>
            <a:normAutofit lnSpcReduction="10000"/>
          </a:bodyPr>
          <a:lstStyle/>
          <a:p>
            <a:r>
              <a:rPr lang="it-IT" sz="1600" dirty="0">
                <a:latin typeface="Titillium"/>
              </a:rPr>
              <a:t>L’elaborazione delle immagini avviene utilizzando vari software sia commerciali che open-source, le variabili in gioco sono il numero totale di immagini, la risoluzione del prodotto finale e la potenza di calcolo dell’hardware utilizzato.   </a:t>
            </a:r>
          </a:p>
          <a:p>
            <a:r>
              <a:rPr lang="it-IT" sz="1600" dirty="0">
                <a:latin typeface="Titillium"/>
              </a:rPr>
              <a:t>Gli algoritmi </a:t>
            </a:r>
            <a:r>
              <a:rPr lang="it-IT" sz="1600" dirty="0" err="1">
                <a:latin typeface="Titillium"/>
              </a:rPr>
              <a:t>structure</a:t>
            </a:r>
            <a:r>
              <a:rPr lang="it-IT" sz="1600" dirty="0">
                <a:latin typeface="Titillium"/>
              </a:rPr>
              <a:t>-from-</a:t>
            </a:r>
            <a:r>
              <a:rPr lang="it-IT" sz="1600" dirty="0" err="1">
                <a:latin typeface="Titillium"/>
              </a:rPr>
              <a:t>motion</a:t>
            </a:r>
            <a:r>
              <a:rPr lang="it-IT" sz="1600" dirty="0">
                <a:latin typeface="Titillium"/>
              </a:rPr>
              <a:t> (con i quali avviene l’allineamento delle immagini), da un punto di vista matematico, risolvono le «equazioni di </a:t>
            </a:r>
            <a:r>
              <a:rPr lang="it-IT" sz="1600" dirty="0" err="1">
                <a:latin typeface="Titillium"/>
              </a:rPr>
              <a:t>collinearità</a:t>
            </a:r>
            <a:r>
              <a:rPr lang="it-IT" sz="1600" dirty="0">
                <a:latin typeface="Titillium"/>
              </a:rPr>
              <a:t>», che permettono di ricostruire la posizione 3D dei punti a partire da: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- posizione nello spazio immagine del punto di legame;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- parametri di calibrazione della fotocamera;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- parametri esterni della fotocamera (posa e orientamento);</a:t>
            </a:r>
          </a:p>
          <a:p>
            <a:pPr marL="0" indent="0">
              <a:buNone/>
            </a:pPr>
            <a:r>
              <a:rPr lang="it-IT" sz="1600" dirty="0">
                <a:latin typeface="Titillium"/>
              </a:rPr>
              <a:t>     - coordinate nello spazio reale del punto di legame.</a:t>
            </a:r>
          </a:p>
          <a:p>
            <a:endParaRPr lang="it-IT" sz="1000" dirty="0">
              <a:latin typeface="Tisa Offc Serif Pro" panose="02010504030101020102" pitchFamily="2" charset="0"/>
            </a:endParaRPr>
          </a:p>
          <a:p>
            <a:endParaRPr lang="it-IT" sz="1200" dirty="0">
              <a:latin typeface="Tisa Offc Serif Pro" panose="02010504030101020102" pitchFamily="2" charset="0"/>
            </a:endParaRPr>
          </a:p>
        </p:txBody>
      </p:sp>
      <p:pic>
        <p:nvPicPr>
          <p:cNvPr id="3" name="Immagine 2" descr="Immagine che contiene testo, diagramma&#10;&#10;Descrizione generata automaticamente">
            <a:extLst>
              <a:ext uri="{FF2B5EF4-FFF2-40B4-BE49-F238E27FC236}">
                <a16:creationId xmlns:a16="http://schemas.microsoft.com/office/drawing/2014/main" id="{2F172EFF-DA45-53A8-4006-7BE5FA248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51" y="1927437"/>
            <a:ext cx="6947666" cy="3867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BEE597E6-BD45-80F0-6D93-290A4731CBB5}"/>
              </a:ext>
            </a:extLst>
          </p:cNvPr>
          <p:cNvSpPr txBox="1"/>
          <p:nvPr/>
        </p:nvSpPr>
        <p:spPr>
          <a:xfrm>
            <a:off x="5960608" y="5803430"/>
            <a:ext cx="5154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(https://3dmetrica.it/fotogrammetria-</a:t>
            </a:r>
            <a:r>
              <a:rPr lang="it-IT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photoscan</a:t>
            </a:r>
            <a:r>
              <a:rPr lang="it-IT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-allineamento-delle-immagini/)</a:t>
            </a:r>
          </a:p>
        </p:txBody>
      </p:sp>
    </p:spTree>
    <p:extLst>
      <p:ext uri="{BB962C8B-B14F-4D97-AF65-F5344CB8AC3E}">
        <p14:creationId xmlns:p14="http://schemas.microsoft.com/office/powerpoint/2010/main" val="34332408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0</TotalTime>
  <Words>1559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Tisa Offc Serif Pro</vt:lpstr>
      <vt:lpstr>Titillium</vt:lpstr>
      <vt:lpstr>Titillium Bd</vt:lpstr>
      <vt:lpstr>Tema di Office</vt:lpstr>
      <vt:lpstr>Fotogrammetria da drone per il monitoraggio e la stima del rischio in ambiente fluviale</vt:lpstr>
      <vt:lpstr>Indice</vt:lpstr>
      <vt:lpstr>Presentazione standard di PowerPoint</vt:lpstr>
      <vt:lpstr>L’utilizzo di droni per il telerilevamento</vt:lpstr>
      <vt:lpstr>Sistema Aeromobile a Pilotaggio Remoto</vt:lpstr>
      <vt:lpstr>I sensori a bordo dei droni</vt:lpstr>
      <vt:lpstr>Pro e contro dell’utilizzo di droni per il telerilevamento</vt:lpstr>
      <vt:lpstr>La fotogrammetria (rilievo sul campo)</vt:lpstr>
      <vt:lpstr>La fotogrammetria (processing dei dati)</vt:lpstr>
      <vt:lpstr>I prodotti della fotogrammetria (l’ortofoto)</vt:lpstr>
      <vt:lpstr>I prodotti della fotogrammetria (il DEM)</vt:lpstr>
      <vt:lpstr>I prodotti della fotogrammetria</vt:lpstr>
      <vt:lpstr>Change detection analysis </vt:lpstr>
      <vt:lpstr>L’elaborazione dei dati</vt:lpstr>
      <vt:lpstr>Prima di volare…</vt:lpstr>
      <vt:lpstr>Presentazione standard di PowerPoint</vt:lpstr>
      <vt:lpstr>Strumentazione</vt:lpstr>
      <vt:lpstr>Considerazioni finali e conclusioni</vt:lpstr>
      <vt:lpstr>Bibliografia  e sitografia </vt:lpstr>
      <vt:lpstr>Disclaimer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rodolfo</dc:creator>
  <cp:lastModifiedBy>Rodolfo Roseto</cp:lastModifiedBy>
  <cp:revision>22</cp:revision>
  <dcterms:created xsi:type="dcterms:W3CDTF">2022-10-26T09:11:02Z</dcterms:created>
  <dcterms:modified xsi:type="dcterms:W3CDTF">2025-01-24T15:15:13Z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