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256" r:id="rId5"/>
    <p:sldId id="263" r:id="rId6"/>
    <p:sldId id="282" r:id="rId7"/>
    <p:sldId id="258" r:id="rId8"/>
    <p:sldId id="265" r:id="rId9"/>
    <p:sldId id="269" r:id="rId10"/>
    <p:sldId id="270" r:id="rId11"/>
    <p:sldId id="272" r:id="rId12"/>
    <p:sldId id="273" r:id="rId13"/>
    <p:sldId id="274" r:id="rId14"/>
    <p:sldId id="276" r:id="rId15"/>
    <p:sldId id="278" r:id="rId16"/>
    <p:sldId id="275" r:id="rId17"/>
    <p:sldId id="279" r:id="rId18"/>
    <p:sldId id="280" r:id="rId19"/>
    <p:sldId id="283" r:id="rId20"/>
    <p:sldId id="281" r:id="rId21"/>
    <p:sldId id="285" r:id="rId22"/>
    <p:sldId id="264" r:id="rId23"/>
    <p:sldId id="268" r:id="rId24"/>
    <p:sldId id="262" r:id="rId2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7F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46"/>
    <p:restoredTop sz="94674"/>
  </p:normalViewPr>
  <p:slideViewPr>
    <p:cSldViewPr snapToGrid="0">
      <p:cViewPr varScale="1">
        <p:scale>
          <a:sx n="115" d="100"/>
          <a:sy n="115" d="100"/>
        </p:scale>
        <p:origin x="9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8" d="100"/>
          <a:sy n="118" d="100"/>
        </p:scale>
        <p:origin x="500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83D98990-E5F6-418B-DAE1-7FF955F14CB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3360355-458F-5575-5E6C-9531FDB3DBE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A25A48-0648-4725-A69A-10D7478EE9C8}" type="datetimeFigureOut">
              <a:rPr lang="it-IT" smtClean="0"/>
              <a:t>24/01/2025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8BA701F-220A-B4FA-10FE-593C6688E4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6EAD262-9AFC-0068-4C4C-18BF17878A9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9B80AF-7E60-4879-93F4-53E67B4A25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93580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AA19FA-41AE-4F2A-8228-3399FEB02D4B}" type="datetimeFigureOut">
              <a:rPr lang="it-IT" smtClean="0"/>
              <a:t>24/01/2025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F2187-BD6B-4CD4-8DF4-F350925E52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4720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3">
            <a:extLst>
              <a:ext uri="{FF2B5EF4-FFF2-40B4-BE49-F238E27FC236}">
                <a16:creationId xmlns:a16="http://schemas.microsoft.com/office/drawing/2014/main" id="{25F6244B-B1B3-416D-B88B-0FE1D1159F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9003"/>
          <a:stretch/>
        </p:blipFill>
        <p:spPr>
          <a:xfrm>
            <a:off x="0" y="1310759"/>
            <a:ext cx="12202758" cy="50386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3D0686-F3B6-4B9D-A347-9CE02FFD17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335636"/>
            <a:ext cx="3795445" cy="2414431"/>
          </a:xfrm>
        </p:spPr>
        <p:txBody>
          <a:bodyPr anchor="b">
            <a:normAutofit/>
          </a:bodyPr>
          <a:lstStyle>
            <a:lvl1pPr algn="l"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DCE23-7D2E-4485-A8A3-6D0DC38C1D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879437"/>
            <a:ext cx="3795445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5040DB-8460-4471-A536-03EED8D2E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10600" y="6430138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0264DF-C80E-4A54-97BF-B28A94C1B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27805BB2-49DE-4832-9EF2-DACA471C18BD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8449" y="2106202"/>
            <a:ext cx="5712431" cy="3754848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6A686CD-BC84-4E44-BDAF-161736E81F4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38200" y="5681663"/>
            <a:ext cx="3795444" cy="482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it-IT"/>
              <a:t>Click to </a:t>
            </a:r>
            <a:r>
              <a:rPr lang="it-IT" err="1"/>
              <a:t>edit</a:t>
            </a:r>
            <a:r>
              <a:rPr lang="it-IT"/>
              <a:t> date</a:t>
            </a:r>
          </a:p>
        </p:txBody>
      </p:sp>
    </p:spTree>
    <p:extLst>
      <p:ext uri="{BB962C8B-B14F-4D97-AF65-F5344CB8AC3E}">
        <p14:creationId xmlns:p14="http://schemas.microsoft.com/office/powerpoint/2010/main" val="668521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9BC9C-2F86-4F3C-86FF-092C95A64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23F1F7-0749-4694-BE63-E403BDDD5F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9E3090-1E92-4CFB-9491-E0F88559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24/01/2025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D25BC3-9F27-484C-9378-EEFF57FBB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10600" y="6430138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5A28A-D94D-4C1E-9701-B2E9F89D9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7685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1B6E7A-AAE9-4771-A56C-9BFBA5E562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335635"/>
            <a:ext cx="2628900" cy="484132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DB7342-37F0-452E-BA73-5C35A8EBE7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335635"/>
            <a:ext cx="7734300" cy="484132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E9D5CD-1CAE-47E9-9CA5-BEAB47994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24/01/2025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9C3418-3EDC-4379-99CA-291BB22DB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10600" y="6430138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5C136-5125-40ED-9798-0847DBFB3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661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E6F965-22BB-5CB6-312C-62EDB1057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40986D-B2E6-E64A-9F09-D13E9F372C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F22038-E401-9B59-43A1-1AFFB7DF4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CE968-9458-1846-8B1A-FEE51423D98D}" type="datetimeFigureOut">
              <a:rPr lang="it-IT" smtClean="0"/>
              <a:t>24/01/2025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960FDE-D97A-7471-78F1-CE28AF302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10600" y="6430138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67E22B4-7DF0-794F-F8A7-5684B7EAD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192B8-55D9-4942-9C82-0B9DDA21D4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5917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23C25-57A7-422D-B6C7-C275549FF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5"/>
            <a:ext cx="10515600" cy="54453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D1D7BD-5B6C-4729-8C26-EC0268815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96619"/>
            <a:ext cx="10515600" cy="368034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E677E2-EEEB-4625-AFD0-BA41ADF9E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24/01/2025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FDC0B7-3FBE-491C-8FE8-55BD53B99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10600" y="6430138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63BC19-E814-447A-9737-03C21E843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BC8B6CE-46DE-458F-9FB7-666DF33C8D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931597"/>
            <a:ext cx="10515600" cy="45200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it-IT" sz="2400" b="1" dirty="0">
                <a:solidFill>
                  <a:srgbClr val="B27F47"/>
                </a:solidFill>
                <a:latin typeface="Titillium Bd" pitchFamily="2" charset="77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sub-title styles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897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263CD4-4668-4FC6-9FA0-9C78C4342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24/01/2025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280035-87ED-481F-BA20-EE60B0190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10600" y="6430138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3D36F7-444C-4BBE-9901-9D7D28950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AD4B3F6-6C68-4448-9A54-C6BD041FE1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335636"/>
            <a:ext cx="4925602" cy="2414431"/>
          </a:xfrm>
        </p:spPr>
        <p:txBody>
          <a:bodyPr anchor="b">
            <a:normAutofit/>
          </a:bodyPr>
          <a:lstStyle>
            <a:lvl1pPr algn="l"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C7E8842-6CF4-4239-978C-24793C718D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879437"/>
            <a:ext cx="4925602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595AC86-47A3-4B03-BA39-81256C7A369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096000" y="1335636"/>
            <a:ext cx="5257800" cy="4525414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</p:spTree>
    <p:extLst>
      <p:ext uri="{BB962C8B-B14F-4D97-AF65-F5344CB8AC3E}">
        <p14:creationId xmlns:p14="http://schemas.microsoft.com/office/powerpoint/2010/main" val="3038443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BA8B0-F68D-4A0D-8A24-8F78014D6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6570B-BDA4-42C4-922B-A550CE7931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96619"/>
            <a:ext cx="5181600" cy="36803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526D08-C78C-4553-A117-1F0011D763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96619"/>
            <a:ext cx="5181600" cy="36803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ED7E12-FA56-48FD-AA8A-F0F91A8E3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10600" y="6430138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05207B-2CAE-431E-B6E5-F19E2A9F5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2053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DA399C-1B0C-440F-B657-67652B399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24/01/2025</a:t>
            </a:fld>
            <a:endParaRPr lang="it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255F85-46AF-4BA1-AF87-BD384DE93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10600" y="6430138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02AF58-9572-47BE-A27E-675094BA3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170A749-EDF4-4F2E-B347-33EC26320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10515600" cy="540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645C435-9F3C-40A6-BA2D-BD3831F5FA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931597"/>
            <a:ext cx="10515600" cy="45200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it-IT" sz="2400" b="1" dirty="0">
                <a:solidFill>
                  <a:srgbClr val="B27F47"/>
                </a:solidFill>
                <a:latin typeface="Titillium Bd" pitchFamily="2" charset="77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sub-title styles</a:t>
            </a:r>
            <a:endParaRPr lang="it-IT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3523A13-DF16-439A-A901-D42A74C992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96619"/>
            <a:ext cx="5181600" cy="36803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91548BF4-DA08-4F5A-BD58-1257B92A59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96619"/>
            <a:ext cx="5181600" cy="36803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34094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64FA8-0EC4-493B-8FF4-DB43442AD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EABCFE-413D-4F1C-BAAC-CBBB0BF41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24/01/2025</a:t>
            </a:fld>
            <a:endParaRPr 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4F461C-019F-49AF-A23C-B47D0FC8E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10600" y="6430138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E70EE3-9A44-439E-9280-9267337E5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0870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F67D12-C271-44F1-A874-5C28BCD38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24/01/2025</a:t>
            </a:fld>
            <a:endParaRPr lang="it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DA6622-24D6-47F0-9FF2-EB2FC437D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10600" y="6430138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351582-F7D0-499A-8765-179B26F43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3981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5E764F-CF80-49B6-8E4B-C193335C2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335636"/>
            <a:ext cx="6172200" cy="48413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BF6AB0-1695-409A-92AC-42B69DBF8D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96619"/>
            <a:ext cx="3932237" cy="36803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A1C334-8129-4545-8C84-46DA06B03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24/01/2025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88F4DD-001E-4B6C-BAD4-62C2A6952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10600" y="6430138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06F97-3F23-4DEE-B190-0481C2979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9C5567D-41FF-426C-86BB-85B0FAD82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3932237" cy="780114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756111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011955-3DB8-4C70-93FB-7A2C5F5DFA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35636"/>
            <a:ext cx="6172200" cy="484132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AB0AD8-6FDF-4622-85A4-51A8E967E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24/01/2025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4D2E99-DBA0-4970-ABF3-9596AA57D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10600" y="6430138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ADE91F-FFB0-4E6D-8AF8-6FBDBC0DE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7F36783-77AA-4762-A0D4-79CAC38742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96619"/>
            <a:ext cx="3932237" cy="36803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0DBF051-2A17-4A20-A3FC-2B33FE5B7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3932237" cy="780114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108499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838A3F9A-B0DF-455D-9D22-F973C5829AD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6352350"/>
            <a:ext cx="12192000" cy="520700"/>
          </a:xfrm>
          <a:prstGeom prst="rect">
            <a:avLst/>
          </a:prstGeom>
        </p:spPr>
      </p:pic>
      <p:pic>
        <p:nvPicPr>
          <p:cNvPr id="7" name="Immagine 21">
            <a:extLst>
              <a:ext uri="{FF2B5EF4-FFF2-40B4-BE49-F238E27FC236}">
                <a16:creationId xmlns:a16="http://schemas.microsoft.com/office/drawing/2014/main" id="{05C8ED0B-EDF3-4C3A-92D1-A4F9DD64EA11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12192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5A10E0-2D6B-4598-95E9-DAF7E2001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10515600" cy="7801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6820F-9E8E-47CA-AD4E-6E99B9E0B8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91137"/>
            <a:ext cx="10515600" cy="3885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169399-BC99-4040-8272-2E03FED919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301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it-IT" sz="1400" kern="1200" smtClean="0">
                <a:solidFill>
                  <a:schemeClr val="bg1">
                    <a:alpha val="50000"/>
                  </a:schemeClr>
                </a:solidFill>
                <a:latin typeface="Titillium" pitchFamily="2" charset="77"/>
                <a:ea typeface="+mn-ea"/>
                <a:cs typeface="+mn-cs"/>
              </a:defRPr>
            </a:lvl1pPr>
          </a:lstStyle>
          <a:p>
            <a:r>
              <a:rPr lang="it-IT"/>
              <a:t>Nome beneficiario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B07AC-22DD-4854-AF1C-98DD868E26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4301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it-IT" sz="1400" kern="1200" smtClean="0">
                <a:solidFill>
                  <a:schemeClr val="bg1">
                    <a:alpha val="50000"/>
                  </a:schemeClr>
                </a:solidFill>
                <a:latin typeface="Titillium" pitchFamily="2" charset="77"/>
                <a:ea typeface="+mn-ea"/>
                <a:cs typeface="+mn-cs"/>
              </a:defRPr>
            </a:lvl1pPr>
          </a:lstStyle>
          <a:p>
            <a:fld id="{9B13B172-409A-48BF-92CD-9E808051E234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12" name="Immagine 11" descr="Immagine che contiene Elementi grafici, simbolo, logo, grafica&#10;&#10;Descrizione generata automaticamente">
            <a:extLst>
              <a:ext uri="{FF2B5EF4-FFF2-40B4-BE49-F238E27FC236}">
                <a16:creationId xmlns:a16="http://schemas.microsoft.com/office/drawing/2014/main" id="{21D99EAC-F3CA-4C3D-8883-C78E9DA3B4F7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430138"/>
            <a:ext cx="1604291" cy="367591"/>
          </a:xfrm>
          <a:prstGeom prst="rect">
            <a:avLst/>
          </a:prstGeom>
        </p:spPr>
      </p:pic>
      <p:pic>
        <p:nvPicPr>
          <p:cNvPr id="18" name="Elemento grafico 17">
            <a:extLst>
              <a:ext uri="{FF2B5EF4-FFF2-40B4-BE49-F238E27FC236}">
                <a16:creationId xmlns:a16="http://schemas.microsoft.com/office/drawing/2014/main" id="{E36473EB-AE03-E206-D36E-4A1030C7ECC7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823978" y="332625"/>
            <a:ext cx="1867691" cy="457522"/>
          </a:xfrm>
          <a:prstGeom prst="rect">
            <a:avLst/>
          </a:prstGeom>
        </p:spPr>
      </p:pic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BCF3B261-82BC-4513-893F-2E66CB6E18C2}"/>
              </a:ext>
            </a:extLst>
          </p:cNvPr>
          <p:cNvSpPr txBox="1">
            <a:spLocks/>
          </p:cNvSpPr>
          <p:nvPr userDrawn="1"/>
        </p:nvSpPr>
        <p:spPr>
          <a:xfrm>
            <a:off x="8611200" y="64296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lang="it-IT" sz="1400" kern="1200" smtClean="0">
                <a:solidFill>
                  <a:schemeClr val="bg1">
                    <a:alpha val="50000"/>
                  </a:schemeClr>
                </a:solidFill>
                <a:latin typeface="Titillium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Missione 4 • Istruzione e Ricerca </a:t>
            </a:r>
          </a:p>
        </p:txBody>
      </p:sp>
    </p:spTree>
    <p:extLst>
      <p:ext uri="{BB962C8B-B14F-4D97-AF65-F5344CB8AC3E}">
        <p14:creationId xmlns:p14="http://schemas.microsoft.com/office/powerpoint/2010/main" val="3591437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it-IT" sz="2800" b="1" kern="1200" dirty="0">
          <a:solidFill>
            <a:srgbClr val="B27F47"/>
          </a:solidFill>
          <a:latin typeface="Titillium Bd" pitchFamily="2" charset="77"/>
          <a:ea typeface="+mn-ea"/>
          <a:cs typeface="+mn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8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8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600" kern="1200" dirty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-flight.it/new_portal/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jpeg"/><Relationship Id="rId4" Type="http://schemas.openxmlformats.org/officeDocument/2006/relationships/image" Target="../media/image25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3dnatives.com/it/software-fotogrammetria-stampa-3d-180920219/" TargetMode="External"/><Relationship Id="rId3" Type="http://schemas.openxmlformats.org/officeDocument/2006/relationships/hyperlink" Target="https://doi.org/10.3390/drones7080537" TargetMode="External"/><Relationship Id="rId7" Type="http://schemas.openxmlformats.org/officeDocument/2006/relationships/hyperlink" Target="https://3dmetrica.it/dtm-dsm-dem/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3dmetrica.it/ortofoto/" TargetMode="External"/><Relationship Id="rId5" Type="http://schemas.openxmlformats.org/officeDocument/2006/relationships/hyperlink" Target="https://3dmetrica.it/fotogrammetria-photoscan-allineamento-delle-immagini" TargetMode="External"/><Relationship Id="rId4" Type="http://schemas.openxmlformats.org/officeDocument/2006/relationships/hyperlink" Target="https://geoawesomeness.com/eo-hub/breakdown-drone-remote-sensing-sensor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CCC7D-5E06-47A8-A7BC-3298CBC830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192697"/>
            <a:ext cx="5777948" cy="2286000"/>
          </a:xfrm>
        </p:spPr>
        <p:txBody>
          <a:bodyPr>
            <a:normAutofit/>
          </a:bodyPr>
          <a:lstStyle/>
          <a:p>
            <a:r>
              <a:rPr lang="it-IT" sz="3800" dirty="0"/>
              <a:t>Fotogrammetria da drone per il monitoraggio e la stima del rischio in ambiente fluviale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0F7673-4CDE-4739-943F-69412A8247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702017"/>
            <a:ext cx="3795445" cy="911224"/>
          </a:xfrm>
        </p:spPr>
        <p:txBody>
          <a:bodyPr/>
          <a:lstStyle/>
          <a:p>
            <a:r>
              <a:rPr lang="it-IT" dirty="0"/>
              <a:t>Rodolfo Roseto</a:t>
            </a:r>
          </a:p>
          <a:p>
            <a:r>
              <a:rPr lang="it-IT" dirty="0"/>
              <a:t>Domenico Capolongo</a:t>
            </a:r>
          </a:p>
          <a:p>
            <a:endParaRPr lang="it-IT" dirty="0"/>
          </a:p>
        </p:txBody>
      </p:sp>
      <p:pic>
        <p:nvPicPr>
          <p:cNvPr id="6" name="Picture 2" descr="logo dipartimento">
            <a:extLst>
              <a:ext uri="{FF2B5EF4-FFF2-40B4-BE49-F238E27FC236}">
                <a16:creationId xmlns:a16="http://schemas.microsoft.com/office/drawing/2014/main" id="{46046716-E97F-D74A-74D3-355CC19BE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22" y="5020380"/>
            <a:ext cx="1156280" cy="115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magine 6" descr="image_preview.png">
            <a:extLst>
              <a:ext uri="{FF2B5EF4-FFF2-40B4-BE49-F238E27FC236}">
                <a16:creationId xmlns:a16="http://schemas.microsoft.com/office/drawing/2014/main" id="{15AC8E49-7289-2E7A-C65D-8B2894450E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668" y="5020380"/>
            <a:ext cx="1445351" cy="1156280"/>
          </a:xfrm>
          <a:prstGeom prst="rect">
            <a:avLst/>
          </a:prstGeom>
        </p:spPr>
      </p:pic>
      <p:pic>
        <p:nvPicPr>
          <p:cNvPr id="5" name="Segnaposto immagine 4" descr="Immagine che contiene aria aperta, cielo, montagna, albero&#10;&#10;Descrizione generata automaticamente">
            <a:extLst>
              <a:ext uri="{FF2B5EF4-FFF2-40B4-BE49-F238E27FC236}">
                <a16:creationId xmlns:a16="http://schemas.microsoft.com/office/drawing/2014/main" id="{5A075BEA-4E6A-627E-A924-490C90F768D3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2" b="6122"/>
          <a:stretch>
            <a:fillRect/>
          </a:stretch>
        </p:blipFill>
        <p:spPr>
          <a:xfrm>
            <a:off x="4505739" y="1371599"/>
            <a:ext cx="7036904" cy="4936435"/>
          </a:xfrm>
          <a:prstGeom prst="ellipse">
            <a:avLst/>
          </a:prstGeom>
          <a:noFill/>
          <a:ln w="60325" cap="rnd">
            <a:solidFill>
              <a:srgbClr val="B27F47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4168926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2B68C9-7BA2-A7A0-9CD9-BEE109B15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4">
            <a:extLst>
              <a:ext uri="{FF2B5EF4-FFF2-40B4-BE49-F238E27FC236}">
                <a16:creationId xmlns:a16="http://schemas.microsoft.com/office/drawing/2014/main" id="{EBC431C3-21E2-FB28-4090-1C535C45C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1293332"/>
            <a:ext cx="5558784" cy="363855"/>
          </a:xfrm>
        </p:spPr>
        <p:txBody>
          <a:bodyPr>
            <a:noAutofit/>
          </a:bodyPr>
          <a:lstStyle/>
          <a:p>
            <a:r>
              <a:rPr lang="it-IT" sz="2000" dirty="0">
                <a:latin typeface="Tisa Offc Serif Pro" panose="02010504030101020102" pitchFamily="2" charset="0"/>
              </a:rPr>
              <a:t>I prodotti della fotogrammetria (l’ortofoto)</a:t>
            </a: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B3903362-2A2D-7748-E31C-529C63DEE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1827224"/>
            <a:ext cx="6082245" cy="3885826"/>
          </a:xfrm>
        </p:spPr>
        <p:txBody>
          <a:bodyPr>
            <a:normAutofit/>
          </a:bodyPr>
          <a:lstStyle/>
          <a:p>
            <a:r>
              <a:rPr lang="it-IT" sz="16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tillium"/>
              </a:rPr>
              <a:t>L’ortofoto è una fotografia che ha la proprietà di essere una </a:t>
            </a:r>
            <a:r>
              <a:rPr lang="it-IT" sz="1600" dirty="0">
                <a:solidFill>
                  <a:srgbClr val="000000"/>
                </a:solidFill>
                <a:highlight>
                  <a:srgbClr val="FFFFFF"/>
                </a:highlight>
                <a:latin typeface="Titillium"/>
              </a:rPr>
              <a:t>proiezione ortografica</a:t>
            </a:r>
            <a:endParaRPr lang="it-IT" sz="1600" dirty="0">
              <a:latin typeface="Titillium"/>
            </a:endParaRPr>
          </a:p>
          <a:p>
            <a:r>
              <a:rPr lang="it-IT" sz="1600" dirty="0">
                <a:latin typeface="Titillium"/>
              </a:rPr>
              <a:t>Per realizzare un’ortofoto (o un </a:t>
            </a:r>
            <a:r>
              <a:rPr lang="it-IT" sz="1600" dirty="0" err="1">
                <a:latin typeface="Titillium"/>
              </a:rPr>
              <a:t>ortomosaico</a:t>
            </a:r>
            <a:r>
              <a:rPr lang="it-IT" sz="1600" dirty="0">
                <a:latin typeface="Titillium"/>
              </a:rPr>
              <a:t>) si scattano tante immagini sequenziali dell’area da riprodurre cercando di mantenere un’alta sovrapposizione tra due fotogrammi adiacenti.</a:t>
            </a:r>
          </a:p>
          <a:p>
            <a:r>
              <a:rPr lang="it-IT" sz="1600" dirty="0">
                <a:latin typeface="Titillium"/>
              </a:rPr>
              <a:t>Le foto sono poi trattate in software che generano una fotografia </a:t>
            </a:r>
            <a:r>
              <a:rPr lang="it-IT" sz="1600" dirty="0" err="1">
                <a:latin typeface="Titillium"/>
              </a:rPr>
              <a:t>ortorettificata</a:t>
            </a:r>
            <a:r>
              <a:rPr lang="it-IT" sz="1600" dirty="0">
                <a:latin typeface="Titillium"/>
              </a:rPr>
              <a:t>, eliminando la distorsione dovuta alla posizione del punto di ripresa, all’inclinazione della macchina fotografica ed ai dislivelli dell’area rilevata. </a:t>
            </a:r>
          </a:p>
          <a:p>
            <a:endParaRPr lang="it-IT" sz="1000" dirty="0">
              <a:latin typeface="Tisa Offc Serif Pro" panose="02010504030101020102" pitchFamily="2" charset="0"/>
            </a:endParaRPr>
          </a:p>
          <a:p>
            <a:endParaRPr lang="it-IT" sz="1200" dirty="0">
              <a:latin typeface="Tisa Offc Serif Pro" panose="02010504030101020102" pitchFamily="2" charset="0"/>
            </a:endParaRPr>
          </a:p>
        </p:txBody>
      </p:sp>
      <p:pic>
        <p:nvPicPr>
          <p:cNvPr id="3" name="Immagine 2" descr="Immagine che contiene diagramma, linea, design&#10;&#10;Descrizione generata automaticamente">
            <a:extLst>
              <a:ext uri="{FF2B5EF4-FFF2-40B4-BE49-F238E27FC236}">
                <a16:creationId xmlns:a16="http://schemas.microsoft.com/office/drawing/2014/main" id="{9D1451DA-4CAB-FD2F-4283-32FFD9FF92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613" y="1461123"/>
            <a:ext cx="5017876" cy="4482636"/>
          </a:xfrm>
          <a:prstGeom prst="rect">
            <a:avLst/>
          </a:prstGeom>
        </p:spPr>
      </p:pic>
      <p:sp>
        <p:nvSpPr>
          <p:cNvPr id="5" name="CasellaDiTesto 15">
            <a:extLst>
              <a:ext uri="{FF2B5EF4-FFF2-40B4-BE49-F238E27FC236}">
                <a16:creationId xmlns:a16="http://schemas.microsoft.com/office/drawing/2014/main" id="{41753434-774A-6CF8-0F45-6EAD01CAF942}"/>
              </a:ext>
            </a:extLst>
          </p:cNvPr>
          <p:cNvSpPr txBox="1"/>
          <p:nvPr/>
        </p:nvSpPr>
        <p:spPr>
          <a:xfrm>
            <a:off x="8074615" y="5991346"/>
            <a:ext cx="223987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1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https://3dmetrica.it/ortofoto/</a:t>
            </a:r>
          </a:p>
        </p:txBody>
      </p:sp>
    </p:spTree>
    <p:extLst>
      <p:ext uri="{BB962C8B-B14F-4D97-AF65-F5344CB8AC3E}">
        <p14:creationId xmlns:p14="http://schemas.microsoft.com/office/powerpoint/2010/main" val="3221614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99474-5C51-6DB9-FA74-3FA517A8C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4">
            <a:extLst>
              <a:ext uri="{FF2B5EF4-FFF2-40B4-BE49-F238E27FC236}">
                <a16:creationId xmlns:a16="http://schemas.microsoft.com/office/drawing/2014/main" id="{916A2B6F-E1F2-1829-108F-B76138EDF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1293332"/>
            <a:ext cx="10515600" cy="363855"/>
          </a:xfrm>
        </p:spPr>
        <p:txBody>
          <a:bodyPr>
            <a:noAutofit/>
          </a:bodyPr>
          <a:lstStyle/>
          <a:p>
            <a:r>
              <a:rPr lang="it-IT" sz="2000" dirty="0">
                <a:latin typeface="Tisa Offc Serif Pro" panose="02010504030101020102" pitchFamily="2" charset="0"/>
              </a:rPr>
              <a:t>I prodotti della fotogrammetria (il DEM)</a:t>
            </a: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FCF03E36-47AE-733F-319B-573AFC27F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1860355"/>
            <a:ext cx="4598762" cy="3885826"/>
          </a:xfrm>
        </p:spPr>
        <p:txBody>
          <a:bodyPr>
            <a:normAutofit/>
          </a:bodyPr>
          <a:lstStyle/>
          <a:p>
            <a:r>
              <a:rPr lang="it-IT" sz="1600" dirty="0">
                <a:latin typeface="Titillium"/>
              </a:rPr>
              <a:t>Il Modello Digitale di Elevazione (Digital </a:t>
            </a:r>
            <a:r>
              <a:rPr lang="it-IT" sz="1600" dirty="0" err="1">
                <a:latin typeface="Titillium"/>
              </a:rPr>
              <a:t>Elevation</a:t>
            </a:r>
            <a:r>
              <a:rPr lang="it-IT" sz="1600" dirty="0">
                <a:latin typeface="Titillium"/>
              </a:rPr>
              <a:t> Model) – DEM – è una generica superficie statistica in cui ad un numero finito di coppie (X,Y) viene attribuita un’elevazione, una Z, corrispondente.</a:t>
            </a:r>
          </a:p>
          <a:p>
            <a:r>
              <a:rPr lang="it-IT" sz="1600" dirty="0">
                <a:latin typeface="Titillium"/>
              </a:rPr>
              <a:t>Con DSM (Digital Surface Model) si intende la superficie terrestre comprensiva degli oggetti che ci stanno sopra: edifici, alberi ed altri manufatti.</a:t>
            </a:r>
          </a:p>
          <a:p>
            <a:r>
              <a:rPr lang="it-IT" sz="1600" dirty="0">
                <a:latin typeface="Titillium"/>
              </a:rPr>
              <a:t>Il DTM (Digital </a:t>
            </a:r>
            <a:r>
              <a:rPr lang="it-IT" sz="1600" dirty="0" err="1">
                <a:latin typeface="Titillium"/>
              </a:rPr>
              <a:t>Terrain</a:t>
            </a:r>
            <a:r>
              <a:rPr lang="it-IT" sz="1600" dirty="0">
                <a:latin typeface="Titillium"/>
              </a:rPr>
              <a:t> Model), rappresenta l’andamento della superficie del suolo senza gli elementi antropici e vegetazionali</a:t>
            </a:r>
          </a:p>
          <a:p>
            <a:endParaRPr lang="it-IT" sz="1200" dirty="0">
              <a:latin typeface="Tisa Offc Serif Pro" panose="02010504030101020102" pitchFamily="2" charset="0"/>
            </a:endParaRPr>
          </a:p>
        </p:txBody>
      </p:sp>
      <p:pic>
        <p:nvPicPr>
          <p:cNvPr id="3" name="Immagine 2" descr="Immagine che contiene albero, casa, finestra, dipinto&#10;&#10;Descrizione generata automaticamente">
            <a:extLst>
              <a:ext uri="{FF2B5EF4-FFF2-40B4-BE49-F238E27FC236}">
                <a16:creationId xmlns:a16="http://schemas.microsoft.com/office/drawing/2014/main" id="{2CAB2FCB-334C-B776-36BE-0EB8E9E1BB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568" y="2131547"/>
            <a:ext cx="7123075" cy="3303326"/>
          </a:xfrm>
          <a:prstGeom prst="rect">
            <a:avLst/>
          </a:prstGeom>
        </p:spPr>
      </p:pic>
      <p:sp>
        <p:nvSpPr>
          <p:cNvPr id="5" name="CasellaDiTesto 11">
            <a:extLst>
              <a:ext uri="{FF2B5EF4-FFF2-40B4-BE49-F238E27FC236}">
                <a16:creationId xmlns:a16="http://schemas.microsoft.com/office/drawing/2014/main" id="{A5175A0A-35D8-8729-04E1-B08B48305672}"/>
              </a:ext>
            </a:extLst>
          </p:cNvPr>
          <p:cNvSpPr txBox="1"/>
          <p:nvPr/>
        </p:nvSpPr>
        <p:spPr>
          <a:xfrm>
            <a:off x="7200018" y="5433863"/>
            <a:ext cx="258417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1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https://3dmetrica.it/dtm-dsm-dem/</a:t>
            </a:r>
          </a:p>
        </p:txBody>
      </p:sp>
    </p:spTree>
    <p:extLst>
      <p:ext uri="{BB962C8B-B14F-4D97-AF65-F5344CB8AC3E}">
        <p14:creationId xmlns:p14="http://schemas.microsoft.com/office/powerpoint/2010/main" val="3397411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63CC6F-C08F-60EC-5BE3-C530045BC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4">
            <a:extLst>
              <a:ext uri="{FF2B5EF4-FFF2-40B4-BE49-F238E27FC236}">
                <a16:creationId xmlns:a16="http://schemas.microsoft.com/office/drawing/2014/main" id="{525A5129-4811-348E-C102-EB4AFC44E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1293332"/>
            <a:ext cx="4048037" cy="363855"/>
          </a:xfrm>
        </p:spPr>
        <p:txBody>
          <a:bodyPr>
            <a:noAutofit/>
          </a:bodyPr>
          <a:lstStyle/>
          <a:p>
            <a:r>
              <a:rPr lang="it-IT" sz="2000" dirty="0">
                <a:latin typeface="Tisa Offc Serif Pro" panose="02010504030101020102" pitchFamily="2" charset="0"/>
              </a:rPr>
              <a:t>I prodotti della fotogrammetria</a:t>
            </a:r>
          </a:p>
        </p:txBody>
      </p:sp>
      <p:pic>
        <p:nvPicPr>
          <p:cNvPr id="6" name="Immagine 5" descr="Immagine che contiene mappa, aereo&#10;&#10;Descrizione generata automaticamente">
            <a:extLst>
              <a:ext uri="{FF2B5EF4-FFF2-40B4-BE49-F238E27FC236}">
                <a16:creationId xmlns:a16="http://schemas.microsoft.com/office/drawing/2014/main" id="{B8013803-5BED-D1A3-F1AC-BA7AF48067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8" t="10071" r="21078" b="10497"/>
          <a:stretch/>
        </p:blipFill>
        <p:spPr>
          <a:xfrm>
            <a:off x="801356" y="1775573"/>
            <a:ext cx="4512342" cy="4211519"/>
          </a:xfrm>
          <a:prstGeom prst="rect">
            <a:avLst/>
          </a:prstGeom>
        </p:spPr>
      </p:pic>
      <p:pic>
        <p:nvPicPr>
          <p:cNvPr id="7" name="Immagine 6" descr="Immagine che contiene schermata, design&#10;&#10;Descrizione generata automaticamente">
            <a:extLst>
              <a:ext uri="{FF2B5EF4-FFF2-40B4-BE49-F238E27FC236}">
                <a16:creationId xmlns:a16="http://schemas.microsoft.com/office/drawing/2014/main" id="{A358912D-8905-1CA3-EB9C-13380AC0C4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0" t="9930" r="23084" b="11915"/>
          <a:stretch/>
        </p:blipFill>
        <p:spPr>
          <a:xfrm>
            <a:off x="6878304" y="1775573"/>
            <a:ext cx="4316808" cy="414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166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5AA70D-AE72-2452-BCE7-939615E70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4">
            <a:extLst>
              <a:ext uri="{FF2B5EF4-FFF2-40B4-BE49-F238E27FC236}">
                <a16:creationId xmlns:a16="http://schemas.microsoft.com/office/drawing/2014/main" id="{D5B75588-973D-9190-3B0F-8BFB24C9F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1293332"/>
            <a:ext cx="10515600" cy="363855"/>
          </a:xfrm>
        </p:spPr>
        <p:txBody>
          <a:bodyPr>
            <a:normAutofit fontScale="90000"/>
          </a:bodyPr>
          <a:lstStyle/>
          <a:p>
            <a:r>
              <a:rPr lang="it-IT" sz="2000" dirty="0" err="1">
                <a:latin typeface="Tisa Offc Serif Pro" panose="02010504030101020102" pitchFamily="2" charset="0"/>
              </a:rPr>
              <a:t>Change</a:t>
            </a:r>
            <a:r>
              <a:rPr lang="it-IT" sz="2000" dirty="0">
                <a:latin typeface="Tisa Offc Serif Pro" panose="02010504030101020102" pitchFamily="2" charset="0"/>
              </a:rPr>
              <a:t> </a:t>
            </a:r>
            <a:r>
              <a:rPr lang="it-IT" sz="2000" dirty="0" err="1">
                <a:latin typeface="Tisa Offc Serif Pro" panose="02010504030101020102" pitchFamily="2" charset="0"/>
              </a:rPr>
              <a:t>detection</a:t>
            </a:r>
            <a:r>
              <a:rPr lang="it-IT" sz="2000" dirty="0">
                <a:latin typeface="Tisa Offc Serif Pro" panose="02010504030101020102" pitchFamily="2" charset="0"/>
              </a:rPr>
              <a:t> </a:t>
            </a:r>
            <a:r>
              <a:rPr lang="it-IT" sz="2000" dirty="0" err="1">
                <a:latin typeface="Tisa Offc Serif Pro" panose="02010504030101020102" pitchFamily="2" charset="0"/>
              </a:rPr>
              <a:t>analysis</a:t>
            </a:r>
            <a:r>
              <a:rPr lang="it-IT" sz="2000" dirty="0">
                <a:latin typeface="Tisa Offc Serif Pro" panose="02010504030101020102" pitchFamily="2" charset="0"/>
              </a:rPr>
              <a:t> </a:t>
            </a: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965FDBC0-15B8-46BB-6A28-BA1BF0ED7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1839688"/>
            <a:ext cx="11438774" cy="571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600" dirty="0">
                <a:latin typeface="Titillium"/>
              </a:rPr>
              <a:t>Effettuando rilievi </a:t>
            </a:r>
            <a:r>
              <a:rPr lang="it-IT" sz="1600" dirty="0" err="1">
                <a:latin typeface="Titillium"/>
              </a:rPr>
              <a:t>multitemporali</a:t>
            </a:r>
            <a:r>
              <a:rPr lang="it-IT" sz="1600" dirty="0">
                <a:latin typeface="Titillium"/>
              </a:rPr>
              <a:t> sulla stessa area è possibile mettere in evidenza le differenze (di quota, di tipo di copertura del suolo o di altre caratteristiche) tra i due momenti.</a:t>
            </a:r>
          </a:p>
          <a:p>
            <a:endParaRPr lang="it-IT" sz="1000" dirty="0">
              <a:latin typeface="Tisa Offc Serif Pro" panose="02010504030101020102" pitchFamily="2" charset="0"/>
            </a:endParaRPr>
          </a:p>
          <a:p>
            <a:pPr marL="0" indent="0">
              <a:buNone/>
            </a:pPr>
            <a:endParaRPr lang="it-IT" sz="1200" dirty="0">
              <a:latin typeface="Tisa Offc Serif Pro" panose="02010504030101020102" pitchFamily="2" charset="0"/>
            </a:endParaRPr>
          </a:p>
        </p:txBody>
      </p:sp>
      <p:pic>
        <p:nvPicPr>
          <p:cNvPr id="3" name="Immagine 2" descr="Immagine che contiene testo, schermata, mappa&#10;&#10;Descrizione generata automaticamente">
            <a:extLst>
              <a:ext uri="{FF2B5EF4-FFF2-40B4-BE49-F238E27FC236}">
                <a16:creationId xmlns:a16="http://schemas.microsoft.com/office/drawing/2014/main" id="{FC15B512-6176-42B7-7131-EC08A918C8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7" t="2361" r="8200" b="40633"/>
          <a:stretch/>
        </p:blipFill>
        <p:spPr>
          <a:xfrm>
            <a:off x="924689" y="2419216"/>
            <a:ext cx="4455695" cy="3688525"/>
          </a:xfrm>
          <a:prstGeom prst="rect">
            <a:avLst/>
          </a:prstGeom>
        </p:spPr>
      </p:pic>
      <p:pic>
        <p:nvPicPr>
          <p:cNvPr id="5" name="Immagine 4" descr="Immagine che contiene testo, schermata, mappa&#10;&#10;Descrizione generata automaticamente">
            <a:extLst>
              <a:ext uri="{FF2B5EF4-FFF2-40B4-BE49-F238E27FC236}">
                <a16:creationId xmlns:a16="http://schemas.microsoft.com/office/drawing/2014/main" id="{E2CF018C-A925-B9DD-3B46-C0DF8E2E04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464"/>
          <a:stretch/>
        </p:blipFill>
        <p:spPr>
          <a:xfrm>
            <a:off x="5380384" y="3021497"/>
            <a:ext cx="5847870" cy="2483964"/>
          </a:xfrm>
          <a:prstGeom prst="rect">
            <a:avLst/>
          </a:prstGeom>
        </p:spPr>
      </p:pic>
      <p:sp>
        <p:nvSpPr>
          <p:cNvPr id="6" name="CasellaDiTesto 10">
            <a:extLst>
              <a:ext uri="{FF2B5EF4-FFF2-40B4-BE49-F238E27FC236}">
                <a16:creationId xmlns:a16="http://schemas.microsoft.com/office/drawing/2014/main" id="{065B85A6-2B86-222B-D025-39294C524F5E}"/>
              </a:ext>
            </a:extLst>
          </p:cNvPr>
          <p:cNvSpPr txBox="1"/>
          <p:nvPr/>
        </p:nvSpPr>
        <p:spPr>
          <a:xfrm>
            <a:off x="5831668" y="5839864"/>
            <a:ext cx="638238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1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Zingaro, M., La Salandra, M., &amp; Capolongo, D. (2022). New </a:t>
            </a:r>
            <a:r>
              <a:rPr lang="it-IT" sz="11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Perspectives</a:t>
            </a:r>
            <a:r>
              <a:rPr lang="it-IT" sz="11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Earth Surface Remote </a:t>
            </a:r>
            <a:r>
              <a:rPr lang="it-IT" sz="11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Detection</a:t>
            </a:r>
            <a:r>
              <a:rPr lang="it-IT" sz="11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Hydro-</a:t>
            </a:r>
            <a:r>
              <a:rPr lang="it-IT" sz="11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Geomorphological</a:t>
            </a:r>
            <a:r>
              <a:rPr lang="it-IT" sz="11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Monitoring of Rivers. </a:t>
            </a:r>
            <a:r>
              <a:rPr lang="it-IT" sz="11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Sustainability</a:t>
            </a:r>
            <a:r>
              <a:rPr lang="it-IT" sz="11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14(21), 14093.</a:t>
            </a:r>
          </a:p>
        </p:txBody>
      </p:sp>
    </p:spTree>
    <p:extLst>
      <p:ext uri="{BB962C8B-B14F-4D97-AF65-F5344CB8AC3E}">
        <p14:creationId xmlns:p14="http://schemas.microsoft.com/office/powerpoint/2010/main" val="3259226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FB4E06-DB22-548E-768F-86FEA4CD1D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4">
            <a:extLst>
              <a:ext uri="{FF2B5EF4-FFF2-40B4-BE49-F238E27FC236}">
                <a16:creationId xmlns:a16="http://schemas.microsoft.com/office/drawing/2014/main" id="{D080DD3C-E14D-B5FE-65D5-C915177B1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1293332"/>
            <a:ext cx="10515600" cy="363855"/>
          </a:xfrm>
        </p:spPr>
        <p:txBody>
          <a:bodyPr>
            <a:noAutofit/>
          </a:bodyPr>
          <a:lstStyle/>
          <a:p>
            <a:r>
              <a:rPr lang="it-IT" sz="2000" dirty="0">
                <a:latin typeface="Tisa Offc Serif Pro" panose="02010504030101020102" pitchFamily="2" charset="0"/>
              </a:rPr>
              <a:t>L’elaborazione dei dati</a:t>
            </a: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E4BC6A43-1A19-2CFF-5D30-655B338800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1887261"/>
            <a:ext cx="11438774" cy="4379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sz="1600" dirty="0">
                <a:latin typeface="Titillium"/>
              </a:rPr>
              <a:t>L’elaborazione delle immagini avviene utilizzando vari software sia commerciali che open-source, le variabili in gioco sono il numero totale di immagini, la risoluzione del prodotto finale e la potenza di calcolo dell’hardware utilizzato.   </a:t>
            </a:r>
          </a:p>
          <a:p>
            <a:endParaRPr lang="it-IT" sz="1000" dirty="0">
              <a:latin typeface="Tisa Offc Serif Pro" panose="02010504030101020102" pitchFamily="2" charset="0"/>
            </a:endParaRPr>
          </a:p>
          <a:p>
            <a:endParaRPr lang="it-IT" sz="1200" dirty="0">
              <a:latin typeface="Tisa Offc Serif Pro" panose="02010504030101020102" pitchFamily="2" charset="0"/>
            </a:endParaRPr>
          </a:p>
        </p:txBody>
      </p:sp>
      <p:pic>
        <p:nvPicPr>
          <p:cNvPr id="3" name="Immagine 2" descr="Immagine che contiene testo, mappa, Software multimediale, Software per la grafica&#10;&#10;Descrizione generata automaticamente">
            <a:extLst>
              <a:ext uri="{FF2B5EF4-FFF2-40B4-BE49-F238E27FC236}">
                <a16:creationId xmlns:a16="http://schemas.microsoft.com/office/drawing/2014/main" id="{E0083323-D338-1025-6F3D-B6C11B5700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640" y="2954878"/>
            <a:ext cx="5146921" cy="2941098"/>
          </a:xfrm>
          <a:prstGeom prst="rect">
            <a:avLst/>
          </a:prstGeom>
        </p:spPr>
      </p:pic>
      <p:pic>
        <p:nvPicPr>
          <p:cNvPr id="5" name="Immagine 4" descr="Immagine che contiene schermata, software, Software per la grafica, Software multimediale&#10;&#10;Descrizione generata automaticamente">
            <a:extLst>
              <a:ext uri="{FF2B5EF4-FFF2-40B4-BE49-F238E27FC236}">
                <a16:creationId xmlns:a16="http://schemas.microsoft.com/office/drawing/2014/main" id="{1CB6C6E3-F9C9-9A7C-36B8-4173B49F36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38" y="2954878"/>
            <a:ext cx="5146923" cy="2941099"/>
          </a:xfrm>
          <a:prstGeom prst="rect">
            <a:avLst/>
          </a:prstGeom>
        </p:spPr>
      </p:pic>
      <p:sp>
        <p:nvSpPr>
          <p:cNvPr id="6" name="CasellaDiTesto 8">
            <a:extLst>
              <a:ext uri="{FF2B5EF4-FFF2-40B4-BE49-F238E27FC236}">
                <a16:creationId xmlns:a16="http://schemas.microsoft.com/office/drawing/2014/main" id="{C7B54826-3F2A-610C-C7D4-6079B9D576A5}"/>
              </a:ext>
            </a:extLst>
          </p:cNvPr>
          <p:cNvSpPr txBox="1"/>
          <p:nvPr/>
        </p:nvSpPr>
        <p:spPr>
          <a:xfrm>
            <a:off x="7182678" y="6045807"/>
            <a:ext cx="50093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1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https://www.3dnatives.com/it/software-fotogrammetria-stampa-3d-180920219/</a:t>
            </a:r>
          </a:p>
        </p:txBody>
      </p:sp>
      <p:sp>
        <p:nvSpPr>
          <p:cNvPr id="7" name="CasellaDiTesto 9">
            <a:extLst>
              <a:ext uri="{FF2B5EF4-FFF2-40B4-BE49-F238E27FC236}">
                <a16:creationId xmlns:a16="http://schemas.microsoft.com/office/drawing/2014/main" id="{19636288-E743-0F47-D0B5-F483065154B3}"/>
              </a:ext>
            </a:extLst>
          </p:cNvPr>
          <p:cNvSpPr txBox="1"/>
          <p:nvPr/>
        </p:nvSpPr>
        <p:spPr>
          <a:xfrm>
            <a:off x="1507298" y="2616324"/>
            <a:ext cx="27672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 dirty="0">
                <a:latin typeface="Titillium"/>
              </a:rPr>
              <a:t>AGISOFT METASHAPE</a:t>
            </a:r>
          </a:p>
        </p:txBody>
      </p:sp>
      <p:sp>
        <p:nvSpPr>
          <p:cNvPr id="8" name="CasellaDiTesto 10">
            <a:extLst>
              <a:ext uri="{FF2B5EF4-FFF2-40B4-BE49-F238E27FC236}">
                <a16:creationId xmlns:a16="http://schemas.microsoft.com/office/drawing/2014/main" id="{B8CFF2C9-0FA4-4134-E0D2-487776417122}"/>
              </a:ext>
            </a:extLst>
          </p:cNvPr>
          <p:cNvSpPr txBox="1"/>
          <p:nvPr/>
        </p:nvSpPr>
        <p:spPr>
          <a:xfrm>
            <a:off x="8222999" y="2616324"/>
            <a:ext cx="21562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 dirty="0">
                <a:latin typeface="Titillium"/>
              </a:rPr>
              <a:t>PIX4D MAPPER</a:t>
            </a:r>
          </a:p>
        </p:txBody>
      </p:sp>
    </p:spTree>
    <p:extLst>
      <p:ext uri="{BB962C8B-B14F-4D97-AF65-F5344CB8AC3E}">
        <p14:creationId xmlns:p14="http://schemas.microsoft.com/office/powerpoint/2010/main" val="33682476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2CA464-A691-01BE-9654-2B6A41F4A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4">
            <a:extLst>
              <a:ext uri="{FF2B5EF4-FFF2-40B4-BE49-F238E27FC236}">
                <a16:creationId xmlns:a16="http://schemas.microsoft.com/office/drawing/2014/main" id="{3CF4271E-C930-E2BF-1C46-52D982D87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1293332"/>
            <a:ext cx="10515600" cy="363855"/>
          </a:xfrm>
        </p:spPr>
        <p:txBody>
          <a:bodyPr>
            <a:noAutofit/>
          </a:bodyPr>
          <a:lstStyle/>
          <a:p>
            <a:r>
              <a:rPr lang="it-IT" sz="2000" dirty="0">
                <a:latin typeface="Tisa Offc Serif Pro" panose="02010504030101020102" pitchFamily="2" charset="0"/>
              </a:rPr>
              <a:t>Prima di volare…</a:t>
            </a: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3FADFABD-3929-DBF0-4ABD-D49CF67DC5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125398"/>
            <a:ext cx="11438774" cy="3885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600" dirty="0">
                <a:latin typeface="Titillium"/>
              </a:rPr>
              <a:t>Assunto che possediamo un drone equipaggiato con sensore adatto al rilievo e (per il pilota) la certificazione necessaria per il tipo di operazione che si deve svolgere:</a:t>
            </a:r>
          </a:p>
          <a:p>
            <a:pPr marL="285750" indent="-285750">
              <a:buFontTx/>
              <a:buChar char="-"/>
            </a:pPr>
            <a:r>
              <a:rPr lang="it-IT" sz="1600" dirty="0">
                <a:latin typeface="Titillium"/>
              </a:rPr>
              <a:t>Consultare la piattaforma d-</a:t>
            </a:r>
            <a:r>
              <a:rPr lang="it-IT" sz="1600" dirty="0" err="1">
                <a:latin typeface="Titillium"/>
              </a:rPr>
              <a:t>flight</a:t>
            </a:r>
            <a:r>
              <a:rPr lang="it-IT" sz="1600" dirty="0">
                <a:latin typeface="Titillium"/>
              </a:rPr>
              <a:t>  </a:t>
            </a:r>
            <a:r>
              <a:rPr lang="it-IT" sz="1600" dirty="0">
                <a:latin typeface="Titillium"/>
                <a:hlinkClick r:id="rId3"/>
              </a:rPr>
              <a:t>https://www.d-flight.it/new_portal/</a:t>
            </a:r>
            <a:endParaRPr lang="it-IT" sz="1600" dirty="0">
              <a:latin typeface="Titillium"/>
            </a:endParaRPr>
          </a:p>
          <a:p>
            <a:pPr marL="285750" indent="-285750">
              <a:buFontTx/>
              <a:buChar char="-"/>
            </a:pPr>
            <a:r>
              <a:rPr lang="it-IT" sz="1600" dirty="0">
                <a:latin typeface="Titillium"/>
              </a:rPr>
              <a:t>Sopralluogo fisico dell’area per controllare l’eventuale presenza di ostacoli, zone idonee al decollo e all’atterraggio, </a:t>
            </a:r>
            <a:r>
              <a:rPr lang="it-IT" sz="1600" dirty="0" err="1">
                <a:latin typeface="Titillium"/>
              </a:rPr>
              <a:t>ecc</a:t>
            </a:r>
            <a:r>
              <a:rPr lang="it-IT" sz="1600" dirty="0">
                <a:latin typeface="Titillium"/>
              </a:rPr>
              <a:t> …</a:t>
            </a:r>
          </a:p>
          <a:p>
            <a:pPr marL="285750" indent="-285750">
              <a:buFontTx/>
              <a:buChar char="-"/>
            </a:pPr>
            <a:r>
              <a:rPr lang="it-IT" sz="1600" dirty="0">
                <a:latin typeface="Titillium"/>
              </a:rPr>
              <a:t>In caso di volo automatico, pianificare la missione di volo (per ottimizzare la posizione, la sovrapposizione e il numero di immagini totali)</a:t>
            </a:r>
          </a:p>
          <a:p>
            <a:pPr marL="285750" indent="-285750">
              <a:buFontTx/>
              <a:buChar char="-"/>
            </a:pPr>
            <a:r>
              <a:rPr lang="it-IT" sz="1600" dirty="0">
                <a:latin typeface="Titillium"/>
              </a:rPr>
              <a:t>Verificare la presenza di connessione internet (necessaria per le correzioni satellitari)</a:t>
            </a:r>
          </a:p>
          <a:p>
            <a:pPr marL="285750" indent="-285750">
              <a:buFontTx/>
              <a:buChar char="-"/>
            </a:pPr>
            <a:r>
              <a:rPr lang="it-IT" sz="1600" dirty="0">
                <a:latin typeface="Titillium"/>
              </a:rPr>
              <a:t>Assicurare il drone</a:t>
            </a:r>
          </a:p>
          <a:p>
            <a:endParaRPr lang="it-IT" sz="1000" dirty="0">
              <a:latin typeface="Tisa Offc Serif Pro" panose="02010504030101020102" pitchFamily="2" charset="0"/>
            </a:endParaRPr>
          </a:p>
          <a:p>
            <a:endParaRPr lang="it-IT" sz="1200" dirty="0">
              <a:latin typeface="Tisa Offc Serif Pro" panose="02010504030101020102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4229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1CCE02-9BA9-5A2F-66E5-4E800A4E5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2ED16F6E-2E0B-F3E5-1486-2F5E82C9A38D}"/>
              </a:ext>
            </a:extLst>
          </p:cNvPr>
          <p:cNvSpPr txBox="1"/>
          <p:nvPr/>
        </p:nvSpPr>
        <p:spPr>
          <a:xfrm>
            <a:off x="3677478" y="2583223"/>
            <a:ext cx="4837043" cy="1691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it-IT" sz="9600" b="1" kern="100" dirty="0">
                <a:solidFill>
                  <a:srgbClr val="B27F47"/>
                </a:solidFill>
                <a:effectLst/>
                <a:latin typeface="Titillium"/>
                <a:ea typeface="Aptos" panose="020B0004020202020204" pitchFamily="34" charset="0"/>
                <a:cs typeface="Times New Roman" panose="02020603050405020304" pitchFamily="18" charset="0"/>
              </a:rPr>
              <a:t>Parte 2</a:t>
            </a:r>
            <a:endParaRPr lang="it-IT" sz="9600" kern="100" dirty="0">
              <a:solidFill>
                <a:srgbClr val="B27F47"/>
              </a:solidFill>
              <a:effectLst/>
              <a:latin typeface="Titillium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1410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06338B-81DE-DF14-5184-504469E28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4">
            <a:extLst>
              <a:ext uri="{FF2B5EF4-FFF2-40B4-BE49-F238E27FC236}">
                <a16:creationId xmlns:a16="http://schemas.microsoft.com/office/drawing/2014/main" id="{7CC59F9A-1E99-F488-B28C-9CCE6C48F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1293332"/>
            <a:ext cx="10515600" cy="363855"/>
          </a:xfrm>
        </p:spPr>
        <p:txBody>
          <a:bodyPr>
            <a:normAutofit fontScale="90000"/>
          </a:bodyPr>
          <a:lstStyle/>
          <a:p>
            <a:r>
              <a:rPr lang="it-IT" sz="2000" dirty="0">
                <a:latin typeface="Tisa Offc Serif Pro" panose="02010504030101020102" pitchFamily="2" charset="0"/>
              </a:rPr>
              <a:t>Strumentazione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83AA608-2D42-021C-6B81-2238011177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4101" y="1907127"/>
            <a:ext cx="890996" cy="3888934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1B5B7BE5-701A-A651-B370-2D36983265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76" t="14264" r="19478" b="23190"/>
          <a:stretch/>
        </p:blipFill>
        <p:spPr>
          <a:xfrm>
            <a:off x="6491122" y="3087813"/>
            <a:ext cx="1807188" cy="210704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2630856-9C66-77F6-439F-002BE05D44FA}"/>
              </a:ext>
            </a:extLst>
          </p:cNvPr>
          <p:cNvSpPr txBox="1"/>
          <p:nvPr/>
        </p:nvSpPr>
        <p:spPr>
          <a:xfrm>
            <a:off x="9037982" y="6046002"/>
            <a:ext cx="321365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https://www.dji-store.it/prodotto/dji-zenmuse-l1/</a:t>
            </a:r>
          </a:p>
        </p:txBody>
      </p:sp>
      <p:pic>
        <p:nvPicPr>
          <p:cNvPr id="13" name="Immagine 12" descr="Immagine che contiene drone, pialla/aereo, aeromobile, aria aperta&#10;&#10;Descrizione generata automaticamente">
            <a:extLst>
              <a:ext uri="{FF2B5EF4-FFF2-40B4-BE49-F238E27FC236}">
                <a16:creationId xmlns:a16="http://schemas.microsoft.com/office/drawing/2014/main" id="{6819D897-16DD-F03D-FB7C-E567D245E7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8" t="24164" r="7971" b="25604"/>
          <a:stretch/>
        </p:blipFill>
        <p:spPr>
          <a:xfrm>
            <a:off x="463825" y="2796458"/>
            <a:ext cx="4916557" cy="2921276"/>
          </a:xfrm>
          <a:prstGeom prst="rect">
            <a:avLst/>
          </a:prstGeom>
        </p:spPr>
      </p:pic>
      <p:sp>
        <p:nvSpPr>
          <p:cNvPr id="14" name="CasellaDiTesto 9">
            <a:extLst>
              <a:ext uri="{FF2B5EF4-FFF2-40B4-BE49-F238E27FC236}">
                <a16:creationId xmlns:a16="http://schemas.microsoft.com/office/drawing/2014/main" id="{24175F6F-7DFE-D22A-B5F7-4B8407EFFFA7}"/>
              </a:ext>
            </a:extLst>
          </p:cNvPr>
          <p:cNvSpPr txBox="1"/>
          <p:nvPr/>
        </p:nvSpPr>
        <p:spPr>
          <a:xfrm>
            <a:off x="1538502" y="2377785"/>
            <a:ext cx="27672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 dirty="0">
                <a:latin typeface="Titillium"/>
              </a:rPr>
              <a:t>DJI Matrice 350 RTK </a:t>
            </a:r>
          </a:p>
        </p:txBody>
      </p:sp>
      <p:sp>
        <p:nvSpPr>
          <p:cNvPr id="15" name="CasellaDiTesto 9">
            <a:extLst>
              <a:ext uri="{FF2B5EF4-FFF2-40B4-BE49-F238E27FC236}">
                <a16:creationId xmlns:a16="http://schemas.microsoft.com/office/drawing/2014/main" id="{B5CC6381-D578-7F3D-11F4-B05EECE9C5C8}"/>
              </a:ext>
            </a:extLst>
          </p:cNvPr>
          <p:cNvSpPr txBox="1"/>
          <p:nvPr/>
        </p:nvSpPr>
        <p:spPr>
          <a:xfrm>
            <a:off x="6011115" y="2377785"/>
            <a:ext cx="27672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 dirty="0">
                <a:latin typeface="Titillium"/>
              </a:rPr>
              <a:t>DJI </a:t>
            </a:r>
            <a:r>
              <a:rPr lang="it-IT" sz="1600" dirty="0" err="1">
                <a:latin typeface="Titillium"/>
              </a:rPr>
              <a:t>Zenmuse</a:t>
            </a:r>
            <a:r>
              <a:rPr lang="it-IT" sz="1600" dirty="0">
                <a:latin typeface="Titillium"/>
              </a:rPr>
              <a:t> L1</a:t>
            </a:r>
          </a:p>
        </p:txBody>
      </p:sp>
      <p:sp>
        <p:nvSpPr>
          <p:cNvPr id="16" name="CasellaDiTesto 9">
            <a:extLst>
              <a:ext uri="{FF2B5EF4-FFF2-40B4-BE49-F238E27FC236}">
                <a16:creationId xmlns:a16="http://schemas.microsoft.com/office/drawing/2014/main" id="{9779B18A-4327-CB26-B7BA-074439EB0274}"/>
              </a:ext>
            </a:extLst>
          </p:cNvPr>
          <p:cNvSpPr txBox="1"/>
          <p:nvPr/>
        </p:nvSpPr>
        <p:spPr>
          <a:xfrm>
            <a:off x="9037982" y="1568573"/>
            <a:ext cx="27672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 dirty="0">
                <a:latin typeface="Titillium"/>
              </a:rPr>
              <a:t>DJI Matrice 350 RTK </a:t>
            </a:r>
          </a:p>
        </p:txBody>
      </p:sp>
    </p:spTree>
    <p:extLst>
      <p:ext uri="{BB962C8B-B14F-4D97-AF65-F5344CB8AC3E}">
        <p14:creationId xmlns:p14="http://schemas.microsoft.com/office/powerpoint/2010/main" val="25336142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85DDB5-F193-78C7-F2F7-516E59A7E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4">
            <a:extLst>
              <a:ext uri="{FF2B5EF4-FFF2-40B4-BE49-F238E27FC236}">
                <a16:creationId xmlns:a16="http://schemas.microsoft.com/office/drawing/2014/main" id="{6B836B7D-BD43-E01D-DA24-F43A71E88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1293332"/>
            <a:ext cx="10515600" cy="363855"/>
          </a:xfrm>
        </p:spPr>
        <p:txBody>
          <a:bodyPr>
            <a:noAutofit/>
          </a:bodyPr>
          <a:lstStyle/>
          <a:p>
            <a:r>
              <a:rPr lang="it-IT" sz="2000" dirty="0">
                <a:latin typeface="Tisa Offc Serif Pro" panose="02010504030101020102" pitchFamily="2" charset="0"/>
              </a:rPr>
              <a:t>Considerazioni finali e conclusioni</a:t>
            </a: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348EBB7D-F8C5-0830-9E2C-436877B1BA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125398"/>
            <a:ext cx="11438774" cy="3885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600" dirty="0">
                <a:latin typeface="Titillium"/>
              </a:rPr>
              <a:t>Il metodo mostrato è un metodo speditivo, da modificare o integrare in base alle specificità del caso:</a:t>
            </a:r>
          </a:p>
          <a:p>
            <a:pPr>
              <a:buFontTx/>
              <a:buChar char="-"/>
            </a:pPr>
            <a:r>
              <a:rPr lang="it-IT" sz="1600" dirty="0">
                <a:latin typeface="Titillium"/>
              </a:rPr>
              <a:t>non è stata affrontata la parte relativa all’utilizzo di Ground Control Points, cioè di misurazioni puntuali effettuate con antenne GNSS per vincolare la posizione assoluta del modello</a:t>
            </a:r>
          </a:p>
          <a:p>
            <a:pPr>
              <a:buFontTx/>
              <a:buChar char="-"/>
            </a:pPr>
            <a:r>
              <a:rPr lang="it-IT" sz="1600" dirty="0">
                <a:latin typeface="Titillium"/>
              </a:rPr>
              <a:t>diverse possono essere le operazioni in presenze di elementi a spiccato sviluppo verticale</a:t>
            </a:r>
          </a:p>
          <a:p>
            <a:pPr>
              <a:buFontTx/>
              <a:buChar char="-"/>
            </a:pPr>
            <a:r>
              <a:rPr lang="it-IT" sz="1600" dirty="0">
                <a:latin typeface="Titillium"/>
              </a:rPr>
              <a:t>Le operazioni possono essere leggermente differenti utilizzando strumentazione o software diversi</a:t>
            </a:r>
          </a:p>
          <a:p>
            <a:endParaRPr lang="it-IT" sz="1000" dirty="0">
              <a:latin typeface="Tisa Offc Serif Pro" panose="02010504030101020102" pitchFamily="2" charset="0"/>
            </a:endParaRPr>
          </a:p>
          <a:p>
            <a:endParaRPr lang="it-IT" sz="1200" dirty="0">
              <a:latin typeface="Tisa Offc Serif Pro" panose="02010504030101020102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3259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4">
            <a:extLst>
              <a:ext uri="{FF2B5EF4-FFF2-40B4-BE49-F238E27FC236}">
                <a16:creationId xmlns:a16="http://schemas.microsoft.com/office/drawing/2014/main" id="{2C927DCF-95E0-1235-D21D-5182EB657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1429625"/>
            <a:ext cx="10515600" cy="363855"/>
          </a:xfrm>
        </p:spPr>
        <p:txBody>
          <a:bodyPr>
            <a:normAutofit fontScale="90000"/>
          </a:bodyPr>
          <a:lstStyle/>
          <a:p>
            <a:r>
              <a:rPr lang="it-IT" sz="2000" dirty="0"/>
              <a:t>Bibliografia  e sitografia</a:t>
            </a:r>
            <a:br>
              <a:rPr lang="it-IT" sz="2000" dirty="0"/>
            </a:br>
            <a:endParaRPr lang="it-IT" sz="2000" dirty="0"/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1719E7DE-D3B1-1493-628D-8151450E4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61390"/>
            <a:ext cx="11621654" cy="388582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Xiang, T. Z., </a:t>
            </a: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Xia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, G. S., &amp; Zhang, L. (2019). Mini-</a:t>
            </a: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unmanned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aerial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vehicle-based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remote sensing: Techniques, </a:t>
            </a: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applications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, and </a:t>
            </a: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prospects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. IEEE </a:t>
            </a: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geoscience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and remote sensing magazine, 7(3), 29-63.</a:t>
            </a:r>
          </a:p>
          <a:p>
            <a:pPr marL="0" indent="0">
              <a:buNone/>
            </a:pPr>
            <a:r>
              <a:rPr lang="en-US" sz="15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W. Zhang, L. Li, N. Zhang, T. Han and S. Wang, "Air-Ground Integrated Mobile Edge Networks: A Survey," in </a:t>
            </a:r>
            <a:r>
              <a:rPr lang="en-US" sz="1500" b="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IEEE Access</a:t>
            </a:r>
            <a:r>
              <a:rPr lang="en-US" sz="15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, vol. 8, pp. 125998-126018, 2020, </a:t>
            </a:r>
            <a:r>
              <a:rPr lang="en-US" sz="1500" b="0" i="0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doi</a:t>
            </a:r>
            <a:r>
              <a:rPr lang="en-US" sz="15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: 10.1109/ACCESS.2020.3008168.</a:t>
            </a:r>
          </a:p>
          <a:p>
            <a:pPr marL="0" indent="0">
              <a:buNone/>
            </a:pP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(</a:t>
            </a:r>
            <a:r>
              <a:rPr lang="en-US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Alsayed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 A, </a:t>
            </a:r>
            <a:r>
              <a:rPr lang="en-US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Nabawy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 MRA. Stockpile Volume Estimation in Open and Confined Environments: A Review. Drones. 2023; 7(8):537. 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https://doi.org/10.3390/drones7080537</a:t>
            </a:r>
            <a:r>
              <a:rPr 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Zingaro, M., La Salandra, M., &amp; Capolongo, D. (2022). New </a:t>
            </a: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Perspectives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 of Earth Surface Remote </a:t>
            </a: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Detection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 for Hydro-</a:t>
            </a: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Geomorphological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 Monitoring of </a:t>
            </a: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Rivers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. </a:t>
            </a: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Sustainability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, 14(21), 14093.</a:t>
            </a:r>
          </a:p>
          <a:p>
            <a:pPr marL="0" indent="0">
              <a:buNone/>
            </a:pP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https://geoawesomeness.com/eo-hub/breakdown-drone-remote-sensing-sensors</a:t>
            </a:r>
            <a:endParaRPr lang="it-IT" sz="1500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https://3dmetrica.it/fotogrammetria-photoscan-allineamento-delle-immagini</a:t>
            </a:r>
            <a:endParaRPr lang="it-IT" sz="1500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https://3dmetrica.it/ortofoto/</a:t>
            </a:r>
            <a:endParaRPr lang="it-IT" sz="1500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https://3dmetrica.it/dtm-dsm-dem/</a:t>
            </a:r>
            <a:endParaRPr lang="it-IT" sz="1500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https://www.3dnatives.com/it/software-fotogrammetria-stampa-3d-180920219/</a:t>
            </a:r>
            <a:endParaRPr lang="it-IT" sz="1500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https://www.dji-store.it/prodotto/dji-zenmuse-l1/</a:t>
            </a:r>
          </a:p>
          <a:p>
            <a:pPr marL="0" indent="0">
              <a:buNone/>
            </a:pPr>
            <a:endParaRPr lang="it-IT" sz="18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18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18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18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18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800" b="0" i="0" dirty="0">
              <a:solidFill>
                <a:schemeClr val="bg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18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1800" dirty="0"/>
          </a:p>
          <a:p>
            <a:pPr marL="0" indent="0">
              <a:buNone/>
            </a:pP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1397860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06D606-C3D2-404E-E136-78FD73AEB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96" y="1352997"/>
            <a:ext cx="8134350" cy="632402"/>
          </a:xfrm>
        </p:spPr>
        <p:txBody>
          <a:bodyPr>
            <a:normAutofit/>
          </a:bodyPr>
          <a:lstStyle/>
          <a:p>
            <a:r>
              <a:rPr lang="it-IT" sz="1800" dirty="0"/>
              <a:t>Indice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A356474-82C6-F066-7D63-D73CDAE8B5ED}"/>
              </a:ext>
            </a:extLst>
          </p:cNvPr>
          <p:cNvSpPr txBox="1"/>
          <p:nvPr/>
        </p:nvSpPr>
        <p:spPr>
          <a:xfrm>
            <a:off x="628990" y="1985399"/>
            <a:ext cx="5771811" cy="496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it-IT" sz="1600" b="1" kern="100" dirty="0">
                <a:solidFill>
                  <a:srgbClr val="B27F47"/>
                </a:solidFill>
                <a:effectLst/>
                <a:latin typeface="Titillium"/>
                <a:ea typeface="Aptos" panose="020B0004020202020204" pitchFamily="34" charset="0"/>
                <a:cs typeface="Times New Roman" panose="02020603050405020304" pitchFamily="18" charset="0"/>
              </a:rPr>
              <a:t>Parte 1</a:t>
            </a:r>
            <a:endParaRPr lang="it-IT" sz="1600" kern="100" dirty="0">
              <a:solidFill>
                <a:srgbClr val="B27F47"/>
              </a:solidFill>
              <a:effectLst/>
              <a:latin typeface="Titillium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Aptos" panose="020B0004020202020204" pitchFamily="34" charset="0"/>
              <a:buChar char="-"/>
            </a:pPr>
            <a:r>
              <a:rPr lang="it-IT" sz="1600" kern="100" dirty="0">
                <a:effectLst/>
                <a:latin typeface="Titillium"/>
                <a:ea typeface="Aptos" panose="020B0004020202020204" pitchFamily="34" charset="0"/>
                <a:cs typeface="Times New Roman" panose="02020603050405020304" pitchFamily="18" charset="0"/>
              </a:rPr>
              <a:t>Introduzione</a:t>
            </a:r>
          </a:p>
          <a:p>
            <a:pPr marL="342900" lvl="0" indent="-342900">
              <a:lnSpc>
                <a:spcPct val="115000"/>
              </a:lnSpc>
              <a:buFont typeface="Aptos" panose="020B0004020202020204" pitchFamily="34" charset="0"/>
              <a:buChar char="-"/>
            </a:pPr>
            <a:r>
              <a:rPr lang="it-IT" sz="1600" kern="100" dirty="0">
                <a:effectLst/>
                <a:latin typeface="Titillium"/>
                <a:ea typeface="Aptos" panose="020B0004020202020204" pitchFamily="34" charset="0"/>
                <a:cs typeface="Times New Roman" panose="02020603050405020304" pitchFamily="18" charset="0"/>
              </a:rPr>
              <a:t>Droni e telerilevamento</a:t>
            </a:r>
          </a:p>
          <a:p>
            <a:pPr marL="342900" lvl="0" indent="-342900">
              <a:lnSpc>
                <a:spcPct val="115000"/>
              </a:lnSpc>
              <a:buFont typeface="Aptos" panose="020B0004020202020204" pitchFamily="34" charset="0"/>
              <a:buChar char="-"/>
            </a:pPr>
            <a:r>
              <a:rPr lang="it-IT" sz="1600" kern="100" dirty="0">
                <a:effectLst/>
                <a:latin typeface="Titillium"/>
                <a:ea typeface="Aptos" panose="020B0004020202020204" pitchFamily="34" charset="0"/>
                <a:cs typeface="Times New Roman" panose="02020603050405020304" pitchFamily="18" charset="0"/>
              </a:rPr>
              <a:t>Sistema aeromobile a pilotaggio remoto</a:t>
            </a:r>
          </a:p>
          <a:p>
            <a:pPr marL="342900" lvl="0" indent="-342900">
              <a:lnSpc>
                <a:spcPct val="115000"/>
              </a:lnSpc>
              <a:buFont typeface="Aptos" panose="020B0004020202020204" pitchFamily="34" charset="0"/>
              <a:buChar char="-"/>
            </a:pPr>
            <a:r>
              <a:rPr lang="it-IT" sz="1600" kern="100" dirty="0">
                <a:effectLst/>
                <a:latin typeface="Titillium"/>
                <a:ea typeface="Aptos" panose="020B0004020202020204" pitchFamily="34" charset="0"/>
                <a:cs typeface="Times New Roman" panose="02020603050405020304" pitchFamily="18" charset="0"/>
              </a:rPr>
              <a:t>I sensori a bordo dei droni</a:t>
            </a:r>
          </a:p>
          <a:p>
            <a:pPr marL="342900" lvl="0" indent="-342900">
              <a:lnSpc>
                <a:spcPct val="115000"/>
              </a:lnSpc>
              <a:buFont typeface="Aptos" panose="020B0004020202020204" pitchFamily="34" charset="0"/>
              <a:buChar char="-"/>
            </a:pPr>
            <a:r>
              <a:rPr lang="it-IT" sz="1600" kern="100" dirty="0">
                <a:effectLst/>
                <a:latin typeface="Titillium"/>
                <a:ea typeface="Aptos" panose="020B0004020202020204" pitchFamily="34" charset="0"/>
                <a:cs typeface="Times New Roman" panose="02020603050405020304" pitchFamily="18" charset="0"/>
              </a:rPr>
              <a:t>Pro e contro dell’utilizzo dei droni per il telerilevamento</a:t>
            </a:r>
          </a:p>
          <a:p>
            <a:pPr marL="342900" lvl="0" indent="-342900">
              <a:lnSpc>
                <a:spcPct val="115000"/>
              </a:lnSpc>
              <a:buFont typeface="Aptos" panose="020B0004020202020204" pitchFamily="34" charset="0"/>
              <a:buChar char="-"/>
            </a:pPr>
            <a:r>
              <a:rPr lang="it-IT" sz="1600" kern="100" dirty="0">
                <a:effectLst/>
                <a:latin typeface="Titillium"/>
                <a:ea typeface="Aptos" panose="020B0004020202020204" pitchFamily="34" charset="0"/>
                <a:cs typeface="Times New Roman" panose="02020603050405020304" pitchFamily="18" charset="0"/>
              </a:rPr>
              <a:t>la fotogrammetria (rilievo sul campo)</a:t>
            </a:r>
          </a:p>
          <a:p>
            <a:pPr marL="342900" lvl="0" indent="-342900">
              <a:lnSpc>
                <a:spcPct val="115000"/>
              </a:lnSpc>
              <a:buFont typeface="Aptos" panose="020B0004020202020204" pitchFamily="34" charset="0"/>
              <a:buChar char="-"/>
            </a:pPr>
            <a:r>
              <a:rPr lang="it-IT" sz="1600" kern="100" dirty="0">
                <a:effectLst/>
                <a:latin typeface="Titillium"/>
                <a:ea typeface="Aptos" panose="020B0004020202020204" pitchFamily="34" charset="0"/>
                <a:cs typeface="Times New Roman" panose="02020603050405020304" pitchFamily="18" charset="0"/>
              </a:rPr>
              <a:t>La fotogrammetria (processing dei dati)</a:t>
            </a:r>
          </a:p>
          <a:p>
            <a:pPr marL="342900" lvl="0" indent="-342900">
              <a:lnSpc>
                <a:spcPct val="115000"/>
              </a:lnSpc>
              <a:buFont typeface="Aptos" panose="020B0004020202020204" pitchFamily="34" charset="0"/>
              <a:buChar char="-"/>
            </a:pPr>
            <a:r>
              <a:rPr lang="it-IT" sz="1600" kern="100" dirty="0">
                <a:effectLst/>
                <a:latin typeface="Titillium"/>
                <a:ea typeface="Aptos" panose="020B0004020202020204" pitchFamily="34" charset="0"/>
                <a:cs typeface="Times New Roman" panose="02020603050405020304" pitchFamily="18" charset="0"/>
              </a:rPr>
              <a:t>I prodotti della fotogrammetria – L’ortofoto</a:t>
            </a:r>
          </a:p>
          <a:p>
            <a:pPr marL="342900" lvl="0" indent="-342900">
              <a:lnSpc>
                <a:spcPct val="115000"/>
              </a:lnSpc>
              <a:buFont typeface="Aptos" panose="020B0004020202020204" pitchFamily="34" charset="0"/>
              <a:buChar char="-"/>
            </a:pPr>
            <a:r>
              <a:rPr lang="it-IT" sz="1600" kern="100" dirty="0">
                <a:effectLst/>
                <a:latin typeface="Titillium"/>
                <a:ea typeface="Aptos" panose="020B0004020202020204" pitchFamily="34" charset="0"/>
                <a:cs typeface="Times New Roman" panose="02020603050405020304" pitchFamily="18" charset="0"/>
              </a:rPr>
              <a:t>I prodotti della fotogrammetria – Il DEM</a:t>
            </a:r>
          </a:p>
          <a:p>
            <a:pPr marL="342900" lvl="0" indent="-342900">
              <a:lnSpc>
                <a:spcPct val="115000"/>
              </a:lnSpc>
              <a:buFont typeface="Aptos" panose="020B0004020202020204" pitchFamily="34" charset="0"/>
              <a:buChar char="-"/>
            </a:pPr>
            <a:r>
              <a:rPr lang="it-IT" sz="1600" kern="100" dirty="0" err="1">
                <a:effectLst/>
                <a:latin typeface="Titillium"/>
                <a:ea typeface="Aptos" panose="020B0004020202020204" pitchFamily="34" charset="0"/>
                <a:cs typeface="Times New Roman" panose="02020603050405020304" pitchFamily="18" charset="0"/>
              </a:rPr>
              <a:t>Change</a:t>
            </a:r>
            <a:r>
              <a:rPr lang="it-IT" sz="1600" kern="100" dirty="0">
                <a:effectLst/>
                <a:latin typeface="Titillium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600" kern="100" dirty="0" err="1">
                <a:effectLst/>
                <a:latin typeface="Titillium"/>
                <a:ea typeface="Aptos" panose="020B0004020202020204" pitchFamily="34" charset="0"/>
                <a:cs typeface="Times New Roman" panose="02020603050405020304" pitchFamily="18" charset="0"/>
              </a:rPr>
              <a:t>detection</a:t>
            </a:r>
            <a:r>
              <a:rPr lang="it-IT" sz="1600" kern="100" dirty="0">
                <a:effectLst/>
                <a:latin typeface="Titillium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600" kern="100" dirty="0" err="1">
                <a:effectLst/>
                <a:latin typeface="Titillium"/>
                <a:ea typeface="Aptos" panose="020B0004020202020204" pitchFamily="34" charset="0"/>
                <a:cs typeface="Times New Roman" panose="02020603050405020304" pitchFamily="18" charset="0"/>
              </a:rPr>
              <a:t>analysis</a:t>
            </a:r>
            <a:endParaRPr lang="it-IT" sz="1600" kern="100" dirty="0">
              <a:effectLst/>
              <a:latin typeface="Titillium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Aptos" panose="020B0004020202020204" pitchFamily="34" charset="0"/>
              <a:buChar char="-"/>
            </a:pPr>
            <a:r>
              <a:rPr lang="it-IT" sz="1600" kern="100" dirty="0">
                <a:effectLst/>
                <a:latin typeface="Titillium"/>
                <a:ea typeface="Aptos" panose="020B0004020202020204" pitchFamily="34" charset="0"/>
                <a:cs typeface="Times New Roman" panose="02020603050405020304" pitchFamily="18" charset="0"/>
              </a:rPr>
              <a:t>L’elaborazione dei dati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ptos" panose="020B0004020202020204" pitchFamily="34" charset="0"/>
              <a:buChar char="-"/>
            </a:pPr>
            <a:r>
              <a:rPr lang="it-IT" sz="1600" kern="100" dirty="0">
                <a:effectLst/>
                <a:latin typeface="Titillium"/>
                <a:ea typeface="Aptos" panose="020B0004020202020204" pitchFamily="34" charset="0"/>
                <a:cs typeface="Times New Roman" panose="02020603050405020304" pitchFamily="18" charset="0"/>
              </a:rPr>
              <a:t>Prima di volare</a:t>
            </a:r>
          </a:p>
          <a:p>
            <a:pPr marL="285750" indent="-285750">
              <a:spcAft>
                <a:spcPts val="600"/>
              </a:spcAft>
              <a:buClr>
                <a:srgbClr val="CE843C"/>
              </a:buClr>
              <a:buFont typeface="Arial" panose="020B0604020202020204" pitchFamily="34" charset="0"/>
              <a:buChar char="•"/>
            </a:pPr>
            <a:endParaRPr lang="it-IT" dirty="0">
              <a:latin typeface="Titillium"/>
            </a:endParaRPr>
          </a:p>
          <a:p>
            <a:pPr marL="285750" indent="-285750">
              <a:spcAft>
                <a:spcPts val="600"/>
              </a:spcAft>
              <a:buClr>
                <a:srgbClr val="CE843C"/>
              </a:buClr>
              <a:buFont typeface="Arial" panose="020B0604020202020204" pitchFamily="34" charset="0"/>
              <a:buChar char="•"/>
            </a:pPr>
            <a:endParaRPr lang="it-IT" dirty="0">
              <a:latin typeface="Titillium"/>
            </a:endParaRPr>
          </a:p>
          <a:p>
            <a:pPr marL="285750" indent="-285750">
              <a:spcAft>
                <a:spcPts val="600"/>
              </a:spcAft>
              <a:buClr>
                <a:srgbClr val="CE843C"/>
              </a:buClr>
            </a:pPr>
            <a:endParaRPr lang="it-IT" dirty="0">
              <a:latin typeface="Titillium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1300D60-E148-945D-F751-41FA0C724CDA}"/>
              </a:ext>
            </a:extLst>
          </p:cNvPr>
          <p:cNvSpPr txBox="1"/>
          <p:nvPr/>
        </p:nvSpPr>
        <p:spPr>
          <a:xfrm>
            <a:off x="6579216" y="1985399"/>
            <a:ext cx="5771811" cy="2981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it-IT" sz="1600" b="1" kern="100" dirty="0">
                <a:solidFill>
                  <a:srgbClr val="B27F47"/>
                </a:solidFill>
                <a:effectLst/>
                <a:latin typeface="Titillium"/>
                <a:ea typeface="Aptos" panose="020B0004020202020204" pitchFamily="34" charset="0"/>
                <a:cs typeface="Times New Roman" panose="02020603050405020304" pitchFamily="18" charset="0"/>
              </a:rPr>
              <a:t>Parte 2</a:t>
            </a:r>
            <a:endParaRPr lang="it-IT" sz="1600" kern="100" dirty="0">
              <a:solidFill>
                <a:srgbClr val="B27F47"/>
              </a:solidFill>
              <a:effectLst/>
              <a:latin typeface="Titillium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Aptos" panose="020B0004020202020204" pitchFamily="34" charset="0"/>
              <a:buChar char="-"/>
            </a:pPr>
            <a:r>
              <a:rPr lang="it-IT" sz="1600" kern="100" dirty="0">
                <a:effectLst/>
                <a:latin typeface="Titillium"/>
                <a:ea typeface="Aptos" panose="020B0004020202020204" pitchFamily="34" charset="0"/>
                <a:cs typeface="Times New Roman" panose="02020603050405020304" pitchFamily="18" charset="0"/>
              </a:rPr>
              <a:t>Pianificazione missione di volo</a:t>
            </a:r>
          </a:p>
          <a:p>
            <a:pPr marL="342900" lvl="0" indent="-342900">
              <a:lnSpc>
                <a:spcPct val="115000"/>
              </a:lnSpc>
              <a:buFont typeface="Aptos" panose="020B0004020202020204" pitchFamily="34" charset="0"/>
              <a:buChar char="-"/>
            </a:pPr>
            <a:r>
              <a:rPr lang="it-IT" sz="1600" kern="100" dirty="0">
                <a:effectLst/>
                <a:latin typeface="Titillium"/>
                <a:ea typeface="Aptos" panose="020B0004020202020204" pitchFamily="34" charset="0"/>
                <a:cs typeface="Times New Roman" panose="02020603050405020304" pitchFamily="18" charset="0"/>
              </a:rPr>
              <a:t>Elaborazione fotogrammetrica delle immagini</a:t>
            </a:r>
          </a:p>
          <a:p>
            <a:pPr marL="342900" lvl="0" indent="-342900">
              <a:lnSpc>
                <a:spcPct val="115000"/>
              </a:lnSpc>
              <a:buFont typeface="Aptos" panose="020B0004020202020204" pitchFamily="34" charset="0"/>
              <a:buChar char="-"/>
            </a:pPr>
            <a:r>
              <a:rPr lang="it-IT" sz="1600" kern="100" dirty="0">
                <a:effectLst/>
                <a:latin typeface="Titillium"/>
                <a:ea typeface="Aptos" panose="020B0004020202020204" pitchFamily="34" charset="0"/>
                <a:cs typeface="Times New Roman" panose="02020603050405020304" pitchFamily="18" charset="0"/>
              </a:rPr>
              <a:t>Visualizzazione dei risultati</a:t>
            </a:r>
          </a:p>
          <a:p>
            <a:pPr marL="342900" lvl="0" indent="-342900">
              <a:lnSpc>
                <a:spcPct val="115000"/>
              </a:lnSpc>
              <a:buFont typeface="Aptos" panose="020B0004020202020204" pitchFamily="34" charset="0"/>
              <a:buChar char="-"/>
            </a:pPr>
            <a:r>
              <a:rPr lang="it-IT" sz="1600" kern="100" dirty="0">
                <a:effectLst/>
                <a:latin typeface="Titillium"/>
                <a:ea typeface="Aptos" panose="020B0004020202020204" pitchFamily="34" charset="0"/>
                <a:cs typeface="Times New Roman" panose="02020603050405020304" pitchFamily="18" charset="0"/>
              </a:rPr>
              <a:t>DEM of </a:t>
            </a:r>
            <a:r>
              <a:rPr lang="it-IT" sz="1600" kern="100" dirty="0" err="1">
                <a:effectLst/>
                <a:latin typeface="Titillium"/>
                <a:ea typeface="Aptos" panose="020B0004020202020204" pitchFamily="34" charset="0"/>
                <a:cs typeface="Times New Roman" panose="02020603050405020304" pitchFamily="18" charset="0"/>
              </a:rPr>
              <a:t>Difference</a:t>
            </a:r>
            <a:endParaRPr lang="it-IT" sz="1600" kern="100" dirty="0">
              <a:effectLst/>
              <a:latin typeface="Titillium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ptos" panose="020B0004020202020204" pitchFamily="34" charset="0"/>
              <a:buChar char="-"/>
            </a:pPr>
            <a:r>
              <a:rPr lang="it-IT" sz="1600" kern="100" dirty="0">
                <a:effectLst/>
                <a:latin typeface="Titillium"/>
                <a:ea typeface="Aptos" panose="020B0004020202020204" pitchFamily="34" charset="0"/>
                <a:cs typeface="Times New Roman" panose="02020603050405020304" pitchFamily="18" charset="0"/>
              </a:rPr>
              <a:t>Conclusioni</a:t>
            </a:r>
          </a:p>
          <a:p>
            <a:pPr marL="285750" indent="-285750">
              <a:spcAft>
                <a:spcPts val="600"/>
              </a:spcAft>
              <a:buClr>
                <a:srgbClr val="CE843C"/>
              </a:buClr>
              <a:buFont typeface="Arial" panose="020B0604020202020204" pitchFamily="34" charset="0"/>
              <a:buChar char="•"/>
            </a:pPr>
            <a:endParaRPr lang="it-IT" dirty="0">
              <a:latin typeface="Titillium"/>
            </a:endParaRPr>
          </a:p>
          <a:p>
            <a:pPr marL="285750" indent="-285750">
              <a:spcAft>
                <a:spcPts val="600"/>
              </a:spcAft>
              <a:buClr>
                <a:srgbClr val="CE843C"/>
              </a:buClr>
              <a:buFont typeface="Arial" panose="020B0604020202020204" pitchFamily="34" charset="0"/>
              <a:buChar char="•"/>
            </a:pPr>
            <a:endParaRPr lang="it-IT" dirty="0">
              <a:latin typeface="Titillium"/>
            </a:endParaRPr>
          </a:p>
          <a:p>
            <a:pPr marL="285750" indent="-285750">
              <a:spcAft>
                <a:spcPts val="600"/>
              </a:spcAft>
              <a:buClr>
                <a:srgbClr val="CE843C"/>
              </a:buClr>
            </a:pPr>
            <a:endParaRPr lang="it-IT" dirty="0">
              <a:latin typeface="Titillium"/>
            </a:endParaRPr>
          </a:p>
        </p:txBody>
      </p:sp>
    </p:spTree>
    <p:extLst>
      <p:ext uri="{BB962C8B-B14F-4D97-AF65-F5344CB8AC3E}">
        <p14:creationId xmlns:p14="http://schemas.microsoft.com/office/powerpoint/2010/main" val="12805444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C4582A1B-FC76-79E0-24A0-736177957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232329"/>
            <a:ext cx="10515600" cy="239334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600" kern="100" dirty="0">
                <a:solidFill>
                  <a:srgbClr val="000000"/>
                </a:solidFill>
                <a:effectLst/>
                <a:latin typeface="Titillium"/>
                <a:ea typeface="Aptos" panose="020B0004020202020204" pitchFamily="34" charset="0"/>
                <a:cs typeface="Times New Roman" panose="02020603050405020304" pitchFamily="18" charset="0"/>
              </a:rPr>
              <a:t>L’Autore/gli Autori è/sono pienamente responsabile/i di tutti i contenuti inseriti nella presentazione. I contenuti di questa presentazione (testo, grafica, immagini e altri materiali) non violano i diritti di terzi e sono nella piena e libera disponibilità, avendo acquisito da ogni eventuale terzo avente diritto su di essi espressa autorizzazione alla pubblicazione; pertanto saranno utilizzati per le finalità strettamente connesse al progetto GeoSciences IR. </a:t>
            </a:r>
            <a:endParaRPr lang="it-IT" sz="1600" i="1" dirty="0">
              <a:latin typeface="Titillium"/>
            </a:endParaRPr>
          </a:p>
          <a:p>
            <a:pPr marL="0" indent="0" algn="ctr">
              <a:buNone/>
            </a:pPr>
            <a:endParaRPr lang="it-IT" sz="1600" i="1" dirty="0">
              <a:latin typeface="Titillium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90912B2-0388-9F52-5EB0-D26048F99A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069" y="5074005"/>
            <a:ext cx="1458410" cy="526648"/>
          </a:xfrm>
          <a:prstGeom prst="rect">
            <a:avLst/>
          </a:prstGeom>
        </p:spPr>
      </p:pic>
      <p:sp>
        <p:nvSpPr>
          <p:cNvPr id="8" name="Titolo 4">
            <a:extLst>
              <a:ext uri="{FF2B5EF4-FFF2-40B4-BE49-F238E27FC236}">
                <a16:creationId xmlns:a16="http://schemas.microsoft.com/office/drawing/2014/main" id="{BF5C8EDA-3816-77F2-3511-92769427E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1730445"/>
            <a:ext cx="10515600" cy="363855"/>
          </a:xfrm>
        </p:spPr>
        <p:txBody>
          <a:bodyPr>
            <a:normAutofit fontScale="90000"/>
          </a:bodyPr>
          <a:lstStyle/>
          <a:p>
            <a:r>
              <a:rPr lang="it-IT" sz="2000" dirty="0"/>
              <a:t>Disclaimer</a:t>
            </a:r>
            <a:br>
              <a:rPr lang="it-IT" sz="2000" dirty="0"/>
            </a:b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9654842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schermata, software, Carattere&#10;&#10;Descrizione generata automaticamente">
            <a:extLst>
              <a:ext uri="{FF2B5EF4-FFF2-40B4-BE49-F238E27FC236}">
                <a16:creationId xmlns:a16="http://schemas.microsoft.com/office/drawing/2014/main" id="{B8F0E36A-C0A7-68EC-A8F6-E05CA1D6A3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0" t="13836" r="3902" b="12154"/>
          <a:stretch/>
        </p:blipFill>
        <p:spPr>
          <a:xfrm>
            <a:off x="1384506" y="2071409"/>
            <a:ext cx="9422988" cy="4251570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C0FE2109-C361-B363-D0A1-F7C963B62869}"/>
              </a:ext>
            </a:extLst>
          </p:cNvPr>
          <p:cNvSpPr txBox="1">
            <a:spLocks/>
          </p:cNvSpPr>
          <p:nvPr/>
        </p:nvSpPr>
        <p:spPr>
          <a:xfrm>
            <a:off x="0" y="1246483"/>
            <a:ext cx="12192000" cy="783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it-IT" sz="1400" dirty="0"/>
              <a:t>PNRR "GeoSciences IR" - Missione 4 “Istruzione e Ricerca” - Componente 2 “Dalla ricerca all’impresa” -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it-IT" sz="1400" dirty="0"/>
              <a:t>Linea di investimento 3.1 “Fondo per la realizzazione di un sistema integrato di infrastrutture di ricerca e innovazione”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it-IT" sz="1400" dirty="0"/>
              <a:t> Finanziato dall'Unione Europea </a:t>
            </a:r>
            <a:r>
              <a:rPr lang="it-IT" sz="1400" dirty="0" err="1"/>
              <a:t>NextGenerationEU</a:t>
            </a:r>
            <a:r>
              <a:rPr lang="it-IT" sz="1400" dirty="0"/>
              <a:t>  CUP: I53C22000800006</a:t>
            </a:r>
          </a:p>
        </p:txBody>
      </p:sp>
    </p:spTree>
    <p:extLst>
      <p:ext uri="{BB962C8B-B14F-4D97-AF65-F5344CB8AC3E}">
        <p14:creationId xmlns:p14="http://schemas.microsoft.com/office/powerpoint/2010/main" val="3789461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F84A94-EE8A-6DBA-DF72-3FD3A75BC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94FF96F4-97EB-376F-4DFC-44BA60953D04}"/>
              </a:ext>
            </a:extLst>
          </p:cNvPr>
          <p:cNvSpPr txBox="1"/>
          <p:nvPr/>
        </p:nvSpPr>
        <p:spPr>
          <a:xfrm>
            <a:off x="3677478" y="2583223"/>
            <a:ext cx="4837043" cy="1691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it-IT" sz="9600" b="1" kern="100" dirty="0">
                <a:solidFill>
                  <a:srgbClr val="B27F47"/>
                </a:solidFill>
                <a:effectLst/>
                <a:latin typeface="Titillium"/>
                <a:ea typeface="Aptos" panose="020B0004020202020204" pitchFamily="34" charset="0"/>
                <a:cs typeface="Times New Roman" panose="02020603050405020304" pitchFamily="18" charset="0"/>
              </a:rPr>
              <a:t>Parte 1</a:t>
            </a:r>
            <a:endParaRPr lang="it-IT" sz="9600" kern="100" dirty="0">
              <a:solidFill>
                <a:srgbClr val="B27F47"/>
              </a:solidFill>
              <a:effectLst/>
              <a:latin typeface="Titillium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417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4">
            <a:extLst>
              <a:ext uri="{FF2B5EF4-FFF2-40B4-BE49-F238E27FC236}">
                <a16:creationId xmlns:a16="http://schemas.microsoft.com/office/drawing/2014/main" id="{443DE308-AC11-CF74-FF5C-16385B2FD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1293332"/>
            <a:ext cx="4503105" cy="694494"/>
          </a:xfrm>
        </p:spPr>
        <p:txBody>
          <a:bodyPr>
            <a:noAutofit/>
          </a:bodyPr>
          <a:lstStyle/>
          <a:p>
            <a:r>
              <a:rPr lang="it-IT" sz="2000" dirty="0">
                <a:latin typeface="Tisa Offc Serif Pro" panose="02010504030101020102" pitchFamily="2" charset="0"/>
              </a:rPr>
              <a:t>L’utilizzo di droni per il telerilevamento</a:t>
            </a:r>
          </a:p>
        </p:txBody>
      </p:sp>
      <p:pic>
        <p:nvPicPr>
          <p:cNvPr id="5" name="Immagine 4" descr="Immagine che contiene mulino a vento&#10;&#10;Descrizione generata automaticamente">
            <a:extLst>
              <a:ext uri="{FF2B5EF4-FFF2-40B4-BE49-F238E27FC236}">
                <a16:creationId xmlns:a16="http://schemas.microsoft.com/office/drawing/2014/main" id="{2CB3D4CB-7EA3-A819-FE50-9F7787DFA2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651" y="1339564"/>
            <a:ext cx="7294430" cy="4518674"/>
          </a:xfrm>
          <a:prstGeom prst="rect">
            <a:avLst/>
          </a:prstGeom>
        </p:spPr>
      </p:pic>
      <p:sp>
        <p:nvSpPr>
          <p:cNvPr id="7" name="CasellaDiTesto 7">
            <a:extLst>
              <a:ext uri="{FF2B5EF4-FFF2-40B4-BE49-F238E27FC236}">
                <a16:creationId xmlns:a16="http://schemas.microsoft.com/office/drawing/2014/main" id="{A44832E5-3E34-F0CF-1462-360AE84FC270}"/>
              </a:ext>
            </a:extLst>
          </p:cNvPr>
          <p:cNvSpPr txBox="1"/>
          <p:nvPr/>
        </p:nvSpPr>
        <p:spPr>
          <a:xfrm>
            <a:off x="5073059" y="5858238"/>
            <a:ext cx="668561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100" b="0" i="0" dirty="0">
                <a:solidFill>
                  <a:schemeClr val="accent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(Xiang, T. Z., </a:t>
            </a:r>
            <a:r>
              <a:rPr lang="it-IT" sz="1100" b="0" i="0" dirty="0" err="1">
                <a:solidFill>
                  <a:schemeClr val="accent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Xia</a:t>
            </a:r>
            <a:r>
              <a:rPr lang="it-IT" sz="1100" b="0" i="0" dirty="0">
                <a:solidFill>
                  <a:schemeClr val="accent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G. S., &amp; Zhang, L. (2019). Mini-</a:t>
            </a:r>
            <a:r>
              <a:rPr lang="it-IT" sz="1100" b="0" i="0" dirty="0" err="1">
                <a:solidFill>
                  <a:schemeClr val="accent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unmanned</a:t>
            </a:r>
            <a:r>
              <a:rPr lang="it-IT" sz="1100" b="0" i="0" dirty="0">
                <a:solidFill>
                  <a:schemeClr val="accent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it-IT" sz="1100" b="0" i="0" dirty="0" err="1">
                <a:solidFill>
                  <a:schemeClr val="accent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aerial</a:t>
            </a:r>
            <a:r>
              <a:rPr lang="it-IT" sz="1100" b="0" i="0" dirty="0">
                <a:solidFill>
                  <a:schemeClr val="accent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it-IT" sz="1100" b="0" i="0" dirty="0" err="1">
                <a:solidFill>
                  <a:schemeClr val="accent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vehicle-based</a:t>
            </a:r>
            <a:r>
              <a:rPr lang="it-IT" sz="1100" b="0" i="0" dirty="0">
                <a:solidFill>
                  <a:schemeClr val="accent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remote sensing: Techniques, </a:t>
            </a:r>
            <a:r>
              <a:rPr lang="it-IT" sz="1100" b="0" i="0" dirty="0" err="1">
                <a:solidFill>
                  <a:schemeClr val="accent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applications</a:t>
            </a:r>
            <a:r>
              <a:rPr lang="it-IT" sz="1100" b="0" i="0" dirty="0">
                <a:solidFill>
                  <a:schemeClr val="accent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and </a:t>
            </a:r>
            <a:r>
              <a:rPr lang="it-IT" sz="1100" b="0" i="0" dirty="0" err="1">
                <a:solidFill>
                  <a:schemeClr val="accent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prospects</a:t>
            </a:r>
            <a:r>
              <a:rPr lang="it-IT" sz="1100" b="0" i="0" dirty="0">
                <a:solidFill>
                  <a:schemeClr val="accent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. </a:t>
            </a:r>
            <a:r>
              <a:rPr lang="it-IT" sz="1100" b="0" i="1" dirty="0">
                <a:solidFill>
                  <a:schemeClr val="accent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IEEE </a:t>
            </a:r>
            <a:r>
              <a:rPr lang="it-IT" sz="1100" b="0" i="1" dirty="0" err="1">
                <a:solidFill>
                  <a:schemeClr val="accent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geoscience</a:t>
            </a:r>
            <a:r>
              <a:rPr lang="it-IT" sz="1100" b="0" i="1" dirty="0">
                <a:solidFill>
                  <a:schemeClr val="accent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and remote sensing magazine</a:t>
            </a:r>
            <a:r>
              <a:rPr lang="it-IT" sz="1100" b="0" i="0" dirty="0">
                <a:solidFill>
                  <a:schemeClr val="accent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 </a:t>
            </a:r>
            <a:r>
              <a:rPr lang="it-IT" sz="1100" b="0" i="1" dirty="0">
                <a:solidFill>
                  <a:schemeClr val="accent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7</a:t>
            </a:r>
            <a:r>
              <a:rPr lang="it-IT" sz="1100" b="0" i="0" dirty="0">
                <a:solidFill>
                  <a:schemeClr val="accent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(3), 29-63.)</a:t>
            </a:r>
            <a:endParaRPr lang="it-IT" sz="11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928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4">
            <a:extLst>
              <a:ext uri="{FF2B5EF4-FFF2-40B4-BE49-F238E27FC236}">
                <a16:creationId xmlns:a16="http://schemas.microsoft.com/office/drawing/2014/main" id="{443DE308-AC11-CF74-FF5C-16385B2FD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1293332"/>
            <a:ext cx="4544993" cy="363855"/>
          </a:xfrm>
        </p:spPr>
        <p:txBody>
          <a:bodyPr>
            <a:noAutofit/>
          </a:bodyPr>
          <a:lstStyle/>
          <a:p>
            <a:r>
              <a:rPr lang="it-IT" sz="2000" dirty="0">
                <a:latin typeface="Titillium"/>
              </a:rPr>
              <a:t>Sistema Aeromobile a Pilotaggio Remoto</a:t>
            </a:r>
            <a:endParaRPr lang="it-IT" sz="2000" dirty="0">
              <a:latin typeface="Tisa Offc Serif Pro" panose="02010504030101020102" pitchFamily="2" charset="0"/>
            </a:endParaRP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5FCAACFB-0D39-D4DA-BB70-17CA121EBB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125398"/>
            <a:ext cx="4617880" cy="3885826"/>
          </a:xfrm>
        </p:spPr>
        <p:txBody>
          <a:bodyPr>
            <a:normAutofit/>
          </a:bodyPr>
          <a:lstStyle/>
          <a:p>
            <a:r>
              <a:rPr lang="it-IT" sz="1600" dirty="0">
                <a:latin typeface="Titillium"/>
              </a:rPr>
              <a:t>UAV – </a:t>
            </a:r>
            <a:r>
              <a:rPr lang="it-IT" sz="1600" dirty="0" err="1">
                <a:latin typeface="Titillium"/>
              </a:rPr>
              <a:t>Unmanned</a:t>
            </a:r>
            <a:r>
              <a:rPr lang="it-IT" sz="1600" dirty="0">
                <a:latin typeface="Titillium"/>
              </a:rPr>
              <a:t> </a:t>
            </a:r>
            <a:r>
              <a:rPr lang="it-IT" sz="1600" dirty="0" err="1">
                <a:latin typeface="Titillium"/>
              </a:rPr>
              <a:t>Aerial</a:t>
            </a:r>
            <a:r>
              <a:rPr lang="it-IT" sz="1600" dirty="0">
                <a:latin typeface="Titillium"/>
              </a:rPr>
              <a:t> </a:t>
            </a:r>
            <a:r>
              <a:rPr lang="it-IT" sz="1600" dirty="0" err="1">
                <a:latin typeface="Titillium"/>
              </a:rPr>
              <a:t>Vehicle</a:t>
            </a:r>
            <a:r>
              <a:rPr lang="it-IT" sz="1600" dirty="0">
                <a:latin typeface="Titillium"/>
              </a:rPr>
              <a:t> (drone)</a:t>
            </a:r>
          </a:p>
          <a:p>
            <a:r>
              <a:rPr lang="it-IT" sz="1600" dirty="0">
                <a:latin typeface="Titillium"/>
              </a:rPr>
              <a:t>UAS – </a:t>
            </a:r>
            <a:r>
              <a:rPr lang="it-IT" sz="1600" dirty="0" err="1">
                <a:latin typeface="Titillium"/>
              </a:rPr>
              <a:t>Unmanned</a:t>
            </a:r>
            <a:r>
              <a:rPr lang="it-IT" sz="1600" dirty="0">
                <a:latin typeface="Titillium"/>
              </a:rPr>
              <a:t> </a:t>
            </a:r>
            <a:r>
              <a:rPr lang="it-IT" sz="1600" dirty="0" err="1">
                <a:latin typeface="Titillium"/>
              </a:rPr>
              <a:t>Aerial</a:t>
            </a:r>
            <a:r>
              <a:rPr lang="it-IT" sz="1600" dirty="0">
                <a:latin typeface="Titillium"/>
              </a:rPr>
              <a:t> System (drone + radiocomando + ground station)</a:t>
            </a:r>
          </a:p>
          <a:p>
            <a:r>
              <a:rPr lang="it-IT" sz="1600" dirty="0">
                <a:latin typeface="Titillium"/>
              </a:rPr>
              <a:t>APR – Aeromobile a Pilotaggio Remoto</a:t>
            </a:r>
          </a:p>
          <a:p>
            <a:r>
              <a:rPr lang="it-IT" sz="1600" dirty="0">
                <a:latin typeface="Titillium"/>
              </a:rPr>
              <a:t>SAPR – Sistema Aeromobile a Pilotaggio Remoto</a:t>
            </a:r>
          </a:p>
          <a:p>
            <a:endParaRPr lang="it-IT" sz="1000" dirty="0">
              <a:latin typeface="Tisa Offc Serif Pro" panose="02010504030101020102" pitchFamily="2" charset="0"/>
            </a:endParaRPr>
          </a:p>
          <a:p>
            <a:endParaRPr lang="it-IT" sz="1200" dirty="0">
              <a:latin typeface="Tisa Offc Serif Pro" panose="02010504030101020102" pitchFamily="2" charset="0"/>
            </a:endParaRPr>
          </a:p>
        </p:txBody>
      </p:sp>
      <p:pic>
        <p:nvPicPr>
          <p:cNvPr id="5" name="Immagine 4" descr="Immagine che contiene testo, schermata, Carattere, linea&#10;&#10;Descrizione generata automaticamente">
            <a:extLst>
              <a:ext uri="{FF2B5EF4-FFF2-40B4-BE49-F238E27FC236}">
                <a16:creationId xmlns:a16="http://schemas.microsoft.com/office/drawing/2014/main" id="{0A139DF5-0211-77B8-4961-3C9204BA5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030" y="1657187"/>
            <a:ext cx="6757359" cy="4136822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3A9D91F5-F04C-5FCC-2623-AB3F9B2ED76B}"/>
              </a:ext>
            </a:extLst>
          </p:cNvPr>
          <p:cNvSpPr txBox="1"/>
          <p:nvPr/>
        </p:nvSpPr>
        <p:spPr>
          <a:xfrm>
            <a:off x="5476309" y="5846353"/>
            <a:ext cx="64008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0" i="0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W. Zhang, L. Li, N. Zhang, T. Han and S. Wang, "Air-Ground Integrated Mobile Edge Networks: A Survey," in </a:t>
            </a:r>
            <a:r>
              <a:rPr lang="en-US" sz="1100" b="0" i="1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IEEE Access</a:t>
            </a:r>
            <a:r>
              <a:rPr lang="en-US" sz="1100" b="0" i="0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vol. 8, pp. 125998-126018, 2020, </a:t>
            </a:r>
            <a:r>
              <a:rPr lang="en-US" sz="11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US" sz="1100" b="0" i="0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10.1109/ACCESS.2020.3008168.</a:t>
            </a:r>
            <a:endParaRPr lang="it-IT" sz="11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221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321328-55A1-C241-BF6B-7858D2102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4">
            <a:extLst>
              <a:ext uri="{FF2B5EF4-FFF2-40B4-BE49-F238E27FC236}">
                <a16:creationId xmlns:a16="http://schemas.microsoft.com/office/drawing/2014/main" id="{3F789105-1E43-D2CC-4BFD-236FBBAD2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1293332"/>
            <a:ext cx="10515600" cy="363855"/>
          </a:xfrm>
        </p:spPr>
        <p:txBody>
          <a:bodyPr>
            <a:noAutofit/>
          </a:bodyPr>
          <a:lstStyle/>
          <a:p>
            <a:r>
              <a:rPr lang="it-IT" sz="2000" dirty="0">
                <a:latin typeface="Tisa Offc Serif Pro" panose="02010504030101020102" pitchFamily="2" charset="0"/>
              </a:rPr>
              <a:t>I sensori a bordo dei droni</a:t>
            </a:r>
          </a:p>
        </p:txBody>
      </p:sp>
      <p:pic>
        <p:nvPicPr>
          <p:cNvPr id="6" name="Immagine 5" descr="Immagine che contiene cerchio, schermata, sfera, arte&#10;&#10;Descrizione generata automaticamente">
            <a:extLst>
              <a:ext uri="{FF2B5EF4-FFF2-40B4-BE49-F238E27FC236}">
                <a16:creationId xmlns:a16="http://schemas.microsoft.com/office/drawing/2014/main" id="{31443F6D-0474-8E18-BAAB-33AC34A06D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43" y="1657186"/>
            <a:ext cx="8888384" cy="4444193"/>
          </a:xfrm>
          <a:prstGeom prst="rect">
            <a:avLst/>
          </a:prstGeom>
        </p:spPr>
      </p:pic>
      <p:sp>
        <p:nvSpPr>
          <p:cNvPr id="7" name="CasellaDiTesto 7">
            <a:extLst>
              <a:ext uri="{FF2B5EF4-FFF2-40B4-BE49-F238E27FC236}">
                <a16:creationId xmlns:a16="http://schemas.microsoft.com/office/drawing/2014/main" id="{200239FC-4BF2-3315-64B2-A1F24964A1B5}"/>
              </a:ext>
            </a:extLst>
          </p:cNvPr>
          <p:cNvSpPr txBox="1"/>
          <p:nvPr/>
        </p:nvSpPr>
        <p:spPr>
          <a:xfrm>
            <a:off x="4966642" y="6080254"/>
            <a:ext cx="531704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1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(https://geoawesomeness.com/eo-hub/breakdown-drone-remote-sensing-</a:t>
            </a:r>
            <a:r>
              <a:rPr lang="it-IT" sz="11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sensors</a:t>
            </a:r>
            <a:r>
              <a:rPr lang="it-IT" sz="11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/)</a:t>
            </a:r>
          </a:p>
        </p:txBody>
      </p:sp>
    </p:spTree>
    <p:extLst>
      <p:ext uri="{BB962C8B-B14F-4D97-AF65-F5344CB8AC3E}">
        <p14:creationId xmlns:p14="http://schemas.microsoft.com/office/powerpoint/2010/main" val="2181242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CE334D-5B8B-CD4C-4B2E-306EB01E5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4">
            <a:extLst>
              <a:ext uri="{FF2B5EF4-FFF2-40B4-BE49-F238E27FC236}">
                <a16:creationId xmlns:a16="http://schemas.microsoft.com/office/drawing/2014/main" id="{8E8722C7-BF55-D005-ADE3-ACEA68A02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1293332"/>
            <a:ext cx="10515600" cy="363855"/>
          </a:xfrm>
        </p:spPr>
        <p:txBody>
          <a:bodyPr>
            <a:noAutofit/>
          </a:bodyPr>
          <a:lstStyle/>
          <a:p>
            <a:r>
              <a:rPr lang="it-IT" sz="2000" dirty="0">
                <a:latin typeface="Tisa Offc Serif Pro" panose="02010504030101020102" pitchFamily="2" charset="0"/>
              </a:rPr>
              <a:t>Pro e contro dell’utilizzo di droni per il telerilevamento</a:t>
            </a: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1FBB6109-A6D7-A642-1892-70DB9B9C0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613" y="1913363"/>
            <a:ext cx="11438774" cy="3885826"/>
          </a:xfrm>
        </p:spPr>
        <p:txBody>
          <a:bodyPr>
            <a:normAutofit fontScale="92500" lnSpcReduction="20000"/>
          </a:bodyPr>
          <a:lstStyle/>
          <a:p>
            <a:r>
              <a:rPr lang="it-IT" sz="1700" dirty="0">
                <a:latin typeface="Titillium"/>
              </a:rPr>
              <a:t>PRO:</a:t>
            </a:r>
          </a:p>
          <a:p>
            <a:pPr marL="285750" indent="-285750">
              <a:buFontTx/>
              <a:buChar char="-"/>
            </a:pPr>
            <a:r>
              <a:rPr lang="it-IT" sz="1700" b="1" dirty="0">
                <a:latin typeface="Titillium"/>
              </a:rPr>
              <a:t>Agilità e flessibilità</a:t>
            </a:r>
            <a:r>
              <a:rPr lang="it-IT" sz="1700" dirty="0">
                <a:latin typeface="Titillium"/>
              </a:rPr>
              <a:t>: grazie alla loro capacità di volo controllato, i droni possono adattarsi facilmente alle esigenze specifiche del rilievo, consentendo di ottenere dati dettagliati in modo rapido e preciso.</a:t>
            </a:r>
          </a:p>
          <a:p>
            <a:pPr marL="285750" indent="-285750">
              <a:buFontTx/>
              <a:buChar char="-"/>
            </a:pPr>
            <a:r>
              <a:rPr lang="it-IT" sz="1700" b="1" dirty="0">
                <a:latin typeface="Titillium"/>
              </a:rPr>
              <a:t>Costi ridotti</a:t>
            </a:r>
            <a:r>
              <a:rPr lang="it-IT" sz="1700" dirty="0">
                <a:latin typeface="Titillium"/>
              </a:rPr>
              <a:t>: Rispetto alle tecniche convenzionali che richiedono l'impiego di personale e attrezzature specializzate, l'uso dei droni può ridurre significativamente i costi.</a:t>
            </a:r>
          </a:p>
          <a:p>
            <a:pPr marL="285750" indent="-285750">
              <a:buFontTx/>
              <a:buChar char="-"/>
            </a:pPr>
            <a:r>
              <a:rPr lang="it-IT" sz="1700" b="1" dirty="0">
                <a:latin typeface="Titillium"/>
              </a:rPr>
              <a:t>Accesso a zone difficili</a:t>
            </a:r>
            <a:r>
              <a:rPr lang="it-IT" sz="1700" dirty="0">
                <a:latin typeface="Titillium"/>
              </a:rPr>
              <a:t>: I droni possono accedere a terreni difficili da raggiungere per i rilievi tradizionali, come zone montuose o aree con vegetazione densa</a:t>
            </a:r>
          </a:p>
          <a:p>
            <a:pPr marL="0" indent="0">
              <a:buNone/>
            </a:pPr>
            <a:endParaRPr lang="it-IT" sz="1700" dirty="0">
              <a:latin typeface="Titillium"/>
            </a:endParaRPr>
          </a:p>
          <a:p>
            <a:r>
              <a:rPr lang="it-IT" sz="1700" dirty="0">
                <a:latin typeface="Titillium"/>
              </a:rPr>
              <a:t>CONTRO:</a:t>
            </a:r>
          </a:p>
          <a:p>
            <a:pPr marL="342900" indent="-342900">
              <a:buFontTx/>
              <a:buChar char="-"/>
            </a:pPr>
            <a:r>
              <a:rPr lang="it-IT" sz="1700" b="1" dirty="0">
                <a:latin typeface="Titillium"/>
              </a:rPr>
              <a:t>Limiti delle condizioni atmosferiche</a:t>
            </a:r>
            <a:r>
              <a:rPr lang="it-IT" sz="1700" dirty="0">
                <a:latin typeface="Titillium"/>
              </a:rPr>
              <a:t>: Il vento e le condizioni meteorologiche avverse possono influenzare negativamente le prestazioni dei droni, riducendo la qualità dei dati raccolti.</a:t>
            </a:r>
          </a:p>
          <a:p>
            <a:pPr marL="342900" indent="-342900">
              <a:buFontTx/>
              <a:buChar char="-"/>
            </a:pPr>
            <a:r>
              <a:rPr lang="it-IT" sz="1700" b="1" dirty="0">
                <a:latin typeface="Titillium"/>
              </a:rPr>
              <a:t>Autonomia limitata</a:t>
            </a:r>
            <a:r>
              <a:rPr lang="it-IT" sz="1700" dirty="0">
                <a:latin typeface="Titillium"/>
              </a:rPr>
              <a:t>: La durata della batteria dei droni può è limitata, il che richiede pianificazione accurata per coprire intere aree senza interruzioni. </a:t>
            </a:r>
          </a:p>
          <a:p>
            <a:pPr marL="342900" indent="-342900">
              <a:buFontTx/>
              <a:buChar char="-"/>
            </a:pPr>
            <a:r>
              <a:rPr lang="it-IT" sz="1700" b="1" dirty="0">
                <a:latin typeface="Titillium"/>
              </a:rPr>
              <a:t>Regolamentazione</a:t>
            </a:r>
            <a:r>
              <a:rPr lang="it-IT" sz="1700" dirty="0">
                <a:latin typeface="Titillium"/>
              </a:rPr>
              <a:t>: L'uso dei droni è soggetto a restrizioni normative e regolamenti che devono essere seguiti per garantire la sicurezza e la conformità legale. </a:t>
            </a:r>
          </a:p>
          <a:p>
            <a:pPr marL="285750" indent="-285750">
              <a:buFontTx/>
              <a:buChar char="-"/>
            </a:pPr>
            <a:endParaRPr lang="it-IT" sz="1600" dirty="0">
              <a:latin typeface="Titillium"/>
            </a:endParaRPr>
          </a:p>
          <a:p>
            <a:endParaRPr lang="it-IT" sz="1000" dirty="0">
              <a:latin typeface="Tisa Offc Serif Pro" panose="02010504030101020102" pitchFamily="2" charset="0"/>
            </a:endParaRPr>
          </a:p>
          <a:p>
            <a:endParaRPr lang="it-IT" sz="1200" dirty="0">
              <a:latin typeface="Tisa Offc Serif Pro" panose="02010504030101020102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774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FE186B-B2E1-4F57-90A1-DA8F7ADB4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4">
            <a:extLst>
              <a:ext uri="{FF2B5EF4-FFF2-40B4-BE49-F238E27FC236}">
                <a16:creationId xmlns:a16="http://schemas.microsoft.com/office/drawing/2014/main" id="{688F8785-E467-E0D3-CE5B-A94A5F0B9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1293332"/>
            <a:ext cx="10515600" cy="363855"/>
          </a:xfrm>
        </p:spPr>
        <p:txBody>
          <a:bodyPr>
            <a:noAutofit/>
          </a:bodyPr>
          <a:lstStyle/>
          <a:p>
            <a:r>
              <a:rPr lang="it-IT" sz="2000" dirty="0">
                <a:latin typeface="Tisa Offc Serif Pro" panose="02010504030101020102" pitchFamily="2" charset="0"/>
              </a:rPr>
              <a:t>La fotogrammetria (rilievo sul campo)</a:t>
            </a: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1B388B28-B0DF-AC90-26C6-54D2A08CAB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1875847"/>
            <a:ext cx="4180558" cy="3885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600" dirty="0">
                <a:latin typeface="Titillium"/>
              </a:rPr>
              <a:t>Camera RGB </a:t>
            </a:r>
          </a:p>
          <a:p>
            <a:pPr marL="0" indent="0">
              <a:buNone/>
            </a:pPr>
            <a:r>
              <a:rPr lang="it-IT" sz="1600" dirty="0">
                <a:latin typeface="Titillium"/>
              </a:rPr>
              <a:t>In funzione dell’estensione dell’area da indagare e del livello di dettaglio:</a:t>
            </a:r>
          </a:p>
          <a:p>
            <a:pPr marL="0" indent="0">
              <a:buNone/>
            </a:pPr>
            <a:r>
              <a:rPr lang="it-IT" sz="1600" dirty="0">
                <a:latin typeface="Titillium"/>
              </a:rPr>
              <a:t>      - Altezza di volo</a:t>
            </a:r>
          </a:p>
          <a:p>
            <a:pPr marL="0" indent="0">
              <a:buNone/>
            </a:pPr>
            <a:r>
              <a:rPr lang="it-IT" sz="1600" dirty="0">
                <a:latin typeface="Titillium"/>
              </a:rPr>
              <a:t>      - Velocità di volo</a:t>
            </a:r>
          </a:p>
          <a:p>
            <a:pPr marL="0" indent="0">
              <a:buNone/>
            </a:pPr>
            <a:r>
              <a:rPr lang="it-IT" sz="1600" dirty="0">
                <a:latin typeface="Titillium"/>
              </a:rPr>
              <a:t>      - Livello di sovrapposizione tra le   immagini (front and side)</a:t>
            </a:r>
          </a:p>
          <a:p>
            <a:pPr marL="0" indent="0">
              <a:buNone/>
            </a:pPr>
            <a:r>
              <a:rPr lang="it-IT" sz="1600" dirty="0">
                <a:latin typeface="Titillium"/>
              </a:rPr>
              <a:t>      - Inclinazione della camera rispetto al suolo</a:t>
            </a:r>
          </a:p>
          <a:p>
            <a:pPr marL="0" indent="0">
              <a:buNone/>
            </a:pPr>
            <a:r>
              <a:rPr lang="it-IT" sz="1600" dirty="0">
                <a:latin typeface="Titillium"/>
              </a:rPr>
              <a:t>      - </a:t>
            </a:r>
            <a:r>
              <a:rPr lang="it-IT" sz="1600" dirty="0" err="1">
                <a:latin typeface="Titillium"/>
              </a:rPr>
              <a:t>Mirure</a:t>
            </a:r>
            <a:r>
              <a:rPr lang="it-IT" sz="1600" dirty="0">
                <a:latin typeface="Titillium"/>
              </a:rPr>
              <a:t> con antenna GNSS o stazione totale (GCP)</a:t>
            </a:r>
          </a:p>
          <a:p>
            <a:endParaRPr lang="it-IT" sz="1000" dirty="0">
              <a:latin typeface="Tisa Offc Serif Pro" panose="02010504030101020102" pitchFamily="2" charset="0"/>
            </a:endParaRPr>
          </a:p>
          <a:p>
            <a:endParaRPr lang="it-IT" sz="1200" dirty="0">
              <a:latin typeface="Tisa Offc Serif Pro" panose="02010504030101020102" pitchFamily="2" charset="0"/>
            </a:endParaRPr>
          </a:p>
        </p:txBody>
      </p:sp>
      <p:pic>
        <p:nvPicPr>
          <p:cNvPr id="3" name="Immagine 2" descr="Immagine che contiene testo, schermata, cartone animato, grafica&#10;&#10;Descrizione generata automaticamente">
            <a:extLst>
              <a:ext uri="{FF2B5EF4-FFF2-40B4-BE49-F238E27FC236}">
                <a16:creationId xmlns:a16="http://schemas.microsoft.com/office/drawing/2014/main" id="{4C66B657-2154-0F97-8E0B-11CFA8F80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486" y="1758670"/>
            <a:ext cx="7663356" cy="4120181"/>
          </a:xfrm>
          <a:prstGeom prst="rect">
            <a:avLst/>
          </a:prstGeom>
        </p:spPr>
      </p:pic>
      <p:sp>
        <p:nvSpPr>
          <p:cNvPr id="5" name="CasellaDiTesto 8">
            <a:extLst>
              <a:ext uri="{FF2B5EF4-FFF2-40B4-BE49-F238E27FC236}">
                <a16:creationId xmlns:a16="http://schemas.microsoft.com/office/drawing/2014/main" id="{26B43A4F-6130-F8B3-7832-0D8B669DBA8E}"/>
              </a:ext>
            </a:extLst>
          </p:cNvPr>
          <p:cNvSpPr txBox="1"/>
          <p:nvPr/>
        </p:nvSpPr>
        <p:spPr>
          <a:xfrm>
            <a:off x="5216949" y="5795780"/>
            <a:ext cx="600842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1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Alsayed</a:t>
            </a:r>
            <a:r>
              <a:rPr lang="en-US" sz="11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US" sz="11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Nabawy</a:t>
            </a:r>
            <a:r>
              <a:rPr lang="en-US" sz="11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MRA. Stockpile Volume Estimation in Open and Confined Environments: A Review. Drones. 2023; 7(8):537. https://doi.org/10.3390/drones7080537)</a:t>
            </a:r>
            <a:endParaRPr lang="it-IT" sz="11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657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CE7055-7FFC-6AED-D41E-3A0A3932B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4">
            <a:extLst>
              <a:ext uri="{FF2B5EF4-FFF2-40B4-BE49-F238E27FC236}">
                <a16:creationId xmlns:a16="http://schemas.microsoft.com/office/drawing/2014/main" id="{732A02F7-B4DB-DAD0-385C-C63313826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1293332"/>
            <a:ext cx="10515600" cy="363855"/>
          </a:xfrm>
        </p:spPr>
        <p:txBody>
          <a:bodyPr>
            <a:noAutofit/>
          </a:bodyPr>
          <a:lstStyle/>
          <a:p>
            <a:r>
              <a:rPr lang="it-IT" sz="2000" dirty="0">
                <a:latin typeface="Tisa Offc Serif Pro" panose="02010504030101020102" pitchFamily="2" charset="0"/>
              </a:rPr>
              <a:t>La fotogrammetria (processing dei dati)</a:t>
            </a: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F704D3C7-D63D-B037-016C-347C02B3B7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5" y="1827223"/>
            <a:ext cx="4710645" cy="4215767"/>
          </a:xfrm>
        </p:spPr>
        <p:txBody>
          <a:bodyPr>
            <a:normAutofit lnSpcReduction="10000"/>
          </a:bodyPr>
          <a:lstStyle/>
          <a:p>
            <a:r>
              <a:rPr lang="it-IT" sz="1600" dirty="0">
                <a:latin typeface="Titillium"/>
              </a:rPr>
              <a:t>L’elaborazione delle immagini avviene utilizzando vari software sia commerciali che open-source, le variabili in gioco sono il numero totale di immagini, la risoluzione del prodotto finale e la potenza di calcolo dell’hardware utilizzato.   </a:t>
            </a:r>
          </a:p>
          <a:p>
            <a:r>
              <a:rPr lang="it-IT" sz="1600" dirty="0">
                <a:latin typeface="Titillium"/>
              </a:rPr>
              <a:t>Gli algoritmi </a:t>
            </a:r>
            <a:r>
              <a:rPr lang="it-IT" sz="1600" dirty="0" err="1">
                <a:latin typeface="Titillium"/>
              </a:rPr>
              <a:t>structure</a:t>
            </a:r>
            <a:r>
              <a:rPr lang="it-IT" sz="1600" dirty="0">
                <a:latin typeface="Titillium"/>
              </a:rPr>
              <a:t>-from-</a:t>
            </a:r>
            <a:r>
              <a:rPr lang="it-IT" sz="1600" dirty="0" err="1">
                <a:latin typeface="Titillium"/>
              </a:rPr>
              <a:t>motion</a:t>
            </a:r>
            <a:r>
              <a:rPr lang="it-IT" sz="1600" dirty="0">
                <a:latin typeface="Titillium"/>
              </a:rPr>
              <a:t> (con i quali avviene l’allineamento delle immagini), da un punto di vista matematico, risolvono le «equazioni di </a:t>
            </a:r>
            <a:r>
              <a:rPr lang="it-IT" sz="1600" dirty="0" err="1">
                <a:latin typeface="Titillium"/>
              </a:rPr>
              <a:t>collinearità</a:t>
            </a:r>
            <a:r>
              <a:rPr lang="it-IT" sz="1600" dirty="0">
                <a:latin typeface="Titillium"/>
              </a:rPr>
              <a:t>», che permettono di ricostruire la posizione 3D dei punti a partire da:</a:t>
            </a:r>
          </a:p>
          <a:p>
            <a:pPr marL="0" indent="0">
              <a:buNone/>
            </a:pPr>
            <a:r>
              <a:rPr lang="it-IT" sz="1600" dirty="0">
                <a:latin typeface="Titillium"/>
              </a:rPr>
              <a:t>     - posizione nello spazio immagine del punto di legame;</a:t>
            </a:r>
          </a:p>
          <a:p>
            <a:pPr marL="0" indent="0">
              <a:buNone/>
            </a:pPr>
            <a:r>
              <a:rPr lang="it-IT" sz="1600" dirty="0">
                <a:latin typeface="Titillium"/>
              </a:rPr>
              <a:t>     - parametri di calibrazione della fotocamera;</a:t>
            </a:r>
          </a:p>
          <a:p>
            <a:pPr marL="0" indent="0">
              <a:buNone/>
            </a:pPr>
            <a:r>
              <a:rPr lang="it-IT" sz="1600" dirty="0">
                <a:latin typeface="Titillium"/>
              </a:rPr>
              <a:t>     - parametri esterni della fotocamera (posa e orientamento);</a:t>
            </a:r>
          </a:p>
          <a:p>
            <a:pPr marL="0" indent="0">
              <a:buNone/>
            </a:pPr>
            <a:r>
              <a:rPr lang="it-IT" sz="1600" dirty="0">
                <a:latin typeface="Titillium"/>
              </a:rPr>
              <a:t>     - coordinate nello spazio reale del punto di legame.</a:t>
            </a:r>
          </a:p>
          <a:p>
            <a:endParaRPr lang="it-IT" sz="1000" dirty="0">
              <a:latin typeface="Tisa Offc Serif Pro" panose="02010504030101020102" pitchFamily="2" charset="0"/>
            </a:endParaRPr>
          </a:p>
          <a:p>
            <a:endParaRPr lang="it-IT" sz="1200" dirty="0">
              <a:latin typeface="Tisa Offc Serif Pro" panose="02010504030101020102" pitchFamily="2" charset="0"/>
            </a:endParaRPr>
          </a:p>
        </p:txBody>
      </p:sp>
      <p:pic>
        <p:nvPicPr>
          <p:cNvPr id="3" name="Immagine 2" descr="Immagine che contiene testo, diagramma&#10;&#10;Descrizione generata automaticamente">
            <a:extLst>
              <a:ext uri="{FF2B5EF4-FFF2-40B4-BE49-F238E27FC236}">
                <a16:creationId xmlns:a16="http://schemas.microsoft.com/office/drawing/2014/main" id="{2F172EFF-DA45-53A8-4006-7BE5FA2480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151" y="1927437"/>
            <a:ext cx="6947666" cy="38673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CasellaDiTesto 7">
            <a:extLst>
              <a:ext uri="{FF2B5EF4-FFF2-40B4-BE49-F238E27FC236}">
                <a16:creationId xmlns:a16="http://schemas.microsoft.com/office/drawing/2014/main" id="{BEE597E6-BD45-80F0-6D93-290A4731CBB5}"/>
              </a:ext>
            </a:extLst>
          </p:cNvPr>
          <p:cNvSpPr txBox="1"/>
          <p:nvPr/>
        </p:nvSpPr>
        <p:spPr>
          <a:xfrm>
            <a:off x="5960608" y="5803430"/>
            <a:ext cx="515475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1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(https://3dmetrica.it/fotogrammetria-</a:t>
            </a:r>
            <a:r>
              <a:rPr lang="it-IT" sz="11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photoscan</a:t>
            </a:r>
            <a:r>
              <a:rPr lang="it-IT" sz="11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-allineamento-delle-immagini/)</a:t>
            </a:r>
          </a:p>
        </p:txBody>
      </p:sp>
    </p:spTree>
    <p:extLst>
      <p:ext uri="{BB962C8B-B14F-4D97-AF65-F5344CB8AC3E}">
        <p14:creationId xmlns:p14="http://schemas.microsoft.com/office/powerpoint/2010/main" val="34332408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MUR_SoggAttuatori.potx" id="{9805767C-2E52-4DE8-B760-2E02FDAAF4CD}" vid="{686DB170-6579-47D4-A971-0F75D53EEBC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398c2fc-ef96-41f5-a6be-4e19eee013d8" xsi:nil="true"/>
    <lcf76f155ced4ddcb4097134ff3c332f xmlns="33de9cbb-7065-497c-aaf6-21859a933a9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77A26F539967D4F98503910BA4FFFD8" ma:contentTypeVersion="15" ma:contentTypeDescription="Creare un nuovo documento." ma:contentTypeScope="" ma:versionID="63b9c261a55c251c9d1e50215d3749c4">
  <xsd:schema xmlns:xsd="http://www.w3.org/2001/XMLSchema" xmlns:xs="http://www.w3.org/2001/XMLSchema" xmlns:p="http://schemas.microsoft.com/office/2006/metadata/properties" xmlns:ns2="33de9cbb-7065-497c-aaf6-21859a933a93" xmlns:ns3="a398c2fc-ef96-41f5-a6be-4e19eee013d8" targetNamespace="http://schemas.microsoft.com/office/2006/metadata/properties" ma:root="true" ma:fieldsID="a66aada771cda6968eaf211002d80a89" ns2:_="" ns3:_="">
    <xsd:import namespace="33de9cbb-7065-497c-aaf6-21859a933a93"/>
    <xsd:import namespace="a398c2fc-ef96-41f5-a6be-4e19eee013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de9cbb-7065-497c-aaf6-21859a933a9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Tag immagine" ma:readOnly="false" ma:fieldId="{5cf76f15-5ced-4ddc-b409-7134ff3c332f}" ma:taxonomyMulti="true" ma:sspId="6d165d17-9b79-46c3-82b9-c927e733c4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98c2fc-ef96-41f5-a6be-4e19eee013d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1b5f323-8b4a-4b41-bb8e-fb1b53a1f540}" ma:internalName="TaxCatchAll" ma:showField="CatchAllData" ma:web="a398c2fc-ef96-41f5-a6be-4e19eee013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3467FBC-AEAE-4EC2-BF36-9EF027E22BDD}">
  <ds:schemaRefs>
    <ds:schemaRef ds:uri="33de9cbb-7065-497c-aaf6-21859a933a93"/>
    <ds:schemaRef ds:uri="a398c2fc-ef96-41f5-a6be-4e19eee013d8"/>
    <ds:schemaRef ds:uri="d2b3df68-07b5-4773-aba1-bd9b51ecb5e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0BE24F4-7EB1-434B-8205-B2D5D658486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F8A19A0-51A2-4533-A590-3477DED3BD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3de9cbb-7065-497c-aaf6-21859a933a93"/>
    <ds:schemaRef ds:uri="a398c2fc-ef96-41f5-a6be-4e19eee013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 MUR_SoggAttuatori</Template>
  <TotalTime>0</TotalTime>
  <Words>1559</Words>
  <Application>Microsoft Office PowerPoint</Application>
  <PresentationFormat>Widescreen</PresentationFormat>
  <Paragraphs>124</Paragraphs>
  <Slides>21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8" baseType="lpstr">
      <vt:lpstr>Aptos</vt:lpstr>
      <vt:lpstr>Arial</vt:lpstr>
      <vt:lpstr>Calibri</vt:lpstr>
      <vt:lpstr>Tisa Offc Serif Pro</vt:lpstr>
      <vt:lpstr>Titillium</vt:lpstr>
      <vt:lpstr>Titillium Bd</vt:lpstr>
      <vt:lpstr>Tema di Office</vt:lpstr>
      <vt:lpstr>Fotogrammetria da drone per il monitoraggio e la stima del rischio in ambiente fluviale</vt:lpstr>
      <vt:lpstr>Indice</vt:lpstr>
      <vt:lpstr>Presentazione standard di PowerPoint</vt:lpstr>
      <vt:lpstr>L’utilizzo di droni per il telerilevamento</vt:lpstr>
      <vt:lpstr>Sistema Aeromobile a Pilotaggio Remoto</vt:lpstr>
      <vt:lpstr>I sensori a bordo dei droni</vt:lpstr>
      <vt:lpstr>Pro e contro dell’utilizzo di droni per il telerilevamento</vt:lpstr>
      <vt:lpstr>La fotogrammetria (rilievo sul campo)</vt:lpstr>
      <vt:lpstr>La fotogrammetria (processing dei dati)</vt:lpstr>
      <vt:lpstr>I prodotti della fotogrammetria (l’ortofoto)</vt:lpstr>
      <vt:lpstr>I prodotti della fotogrammetria (il DEM)</vt:lpstr>
      <vt:lpstr>I prodotti della fotogrammetria</vt:lpstr>
      <vt:lpstr>Change detection analysis </vt:lpstr>
      <vt:lpstr>L’elaborazione dei dati</vt:lpstr>
      <vt:lpstr>Prima di volare…</vt:lpstr>
      <vt:lpstr>Presentazione standard di PowerPoint</vt:lpstr>
      <vt:lpstr>Strumentazione</vt:lpstr>
      <vt:lpstr>Considerazioni finali e conclusioni</vt:lpstr>
      <vt:lpstr>Bibliografia  e sitografia </vt:lpstr>
      <vt:lpstr>Disclaimer 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rodolfo</dc:creator>
  <cp:lastModifiedBy>Rodolfo Roseto</cp:lastModifiedBy>
  <cp:revision>22</cp:revision>
  <dcterms:created xsi:type="dcterms:W3CDTF">2022-10-26T09:11:02Z</dcterms:created>
  <dcterms:modified xsi:type="dcterms:W3CDTF">2025-01-24T15:15:13Z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0x010100777A26F539967D4F98503910BA4FFFD8</vt:lpwstr>
  </property>
</Properties>
</file>