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70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6" r:id="rId23"/>
    <p:sldId id="288" r:id="rId24"/>
    <p:sldId id="267" r:id="rId25"/>
    <p:sldId id="264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F47"/>
    <a:srgbClr val="EFDBC3"/>
    <a:srgbClr val="172C51"/>
    <a:srgbClr val="BDD6EE"/>
    <a:srgbClr val="9C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 autoAdjust="0"/>
    <p:restoredTop sz="94643" autoAdjust="0"/>
  </p:normalViewPr>
  <p:slideViewPr>
    <p:cSldViewPr snapToGrid="0">
      <p:cViewPr varScale="1">
        <p:scale>
          <a:sx n="115" d="100"/>
          <a:sy n="115" d="100"/>
        </p:scale>
        <p:origin x="86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24/01/2025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B619172-8D79-7520-C268-83B7C1178A89}"/>
              </a:ext>
            </a:extLst>
          </p:cNvPr>
          <p:cNvSpPr/>
          <p:nvPr userDrawn="1"/>
        </p:nvSpPr>
        <p:spPr>
          <a:xfrm>
            <a:off x="0" y="1233992"/>
            <a:ext cx="12192000" cy="5032150"/>
          </a:xfrm>
          <a:prstGeom prst="rect">
            <a:avLst/>
          </a:prstGeom>
          <a:solidFill>
            <a:srgbClr val="EFDB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056688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75A906-732E-76D5-4C02-0C93BFE51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872"/>
            <a:ext cx="12192000" cy="7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2728" y="5607178"/>
            <a:ext cx="2743200" cy="365125"/>
          </a:xfrm>
        </p:spPr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46245C-F4DD-B3ED-FC92-6E712C7A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5D2277-B629-0BBF-1C8F-2B44B8C8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149C5B-4EC4-9C89-EBDE-B7F11D1F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D20620-F6EF-3A09-8DD8-B278E29DB279}"/>
              </a:ext>
            </a:extLst>
          </p:cNvPr>
          <p:cNvSpPr txBox="1"/>
          <p:nvPr userDrawn="1"/>
        </p:nvSpPr>
        <p:spPr>
          <a:xfrm>
            <a:off x="286310" y="2212820"/>
            <a:ext cx="117424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…………………………………………….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…………………………………………….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</a:pPr>
            <a:endParaRPr lang="it-IT" dirty="0">
              <a:latin typeface="Titillium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15ABBAB-D227-1DE8-2951-4B085D03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10" y="1374769"/>
            <a:ext cx="8134350" cy="632402"/>
          </a:xfrm>
        </p:spPr>
        <p:txBody>
          <a:bodyPr>
            <a:normAutofit/>
          </a:bodyPr>
          <a:lstStyle/>
          <a:p>
            <a:r>
              <a:rPr lang="it-IT" sz="1800" dirty="0"/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7093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apitolo_Paragrafo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A30697-F888-85B6-5A0D-3574BE8C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9F20E9-2E1B-0611-858D-C1F17F04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C40106-88A4-D0A3-B923-257F23CF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C9AA221-7DE9-337D-0AA8-193DF54C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17" y="2343110"/>
            <a:ext cx="11438774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Testo…….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D82B16D-D13A-ED47-BDC9-768AAC85D62F}"/>
              </a:ext>
            </a:extLst>
          </p:cNvPr>
          <p:cNvSpPr txBox="1">
            <a:spLocks/>
          </p:cNvSpPr>
          <p:nvPr userDrawn="1"/>
        </p:nvSpPr>
        <p:spPr>
          <a:xfrm>
            <a:off x="276431" y="1818449"/>
            <a:ext cx="10515600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Titolo paragrafo</a:t>
            </a:r>
          </a:p>
        </p:txBody>
      </p:sp>
      <p:sp>
        <p:nvSpPr>
          <p:cNvPr id="8" name="Titolo 4">
            <a:extLst>
              <a:ext uri="{FF2B5EF4-FFF2-40B4-BE49-F238E27FC236}">
                <a16:creationId xmlns:a16="http://schemas.microsoft.com/office/drawing/2014/main" id="{9525D1A1-6C47-0327-4EB4-A4429610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293332"/>
            <a:ext cx="10515600" cy="36385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Titolo capitolo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5171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0D590-283A-4AF6-5B8B-A91DDBC4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601CCC-3FD4-9B06-D133-400031E7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8B5F90-B188-ADEE-E899-7B9448FA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77EA85-5B87-90DC-7503-ABBD1233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D2AE018-8D49-11C5-A0C9-92419431BBF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6217067"/>
              </p:ext>
            </p:extLst>
          </p:nvPr>
        </p:nvGraphicFramePr>
        <p:xfrm>
          <a:off x="966849" y="3214898"/>
          <a:ext cx="7861467" cy="21160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04507">
                  <a:extLst>
                    <a:ext uri="{9D8B030D-6E8A-4147-A177-3AD203B41FA5}">
                      <a16:colId xmlns:a16="http://schemas.microsoft.com/office/drawing/2014/main" val="911671982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4278435619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955901745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7840209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1370897807"/>
                    </a:ext>
                  </a:extLst>
                </a:gridCol>
              </a:tblGrid>
              <a:tr h="352682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Testo</a:t>
                      </a:r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78488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26931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52227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917013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339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816211"/>
                  </a:ext>
                </a:extLst>
              </a:tr>
            </a:tbl>
          </a:graphicData>
        </a:graphic>
      </p:graphicFrame>
      <p:sp>
        <p:nvSpPr>
          <p:cNvPr id="11" name="Segnaposto tabella 10">
            <a:extLst>
              <a:ext uri="{FF2B5EF4-FFF2-40B4-BE49-F238E27FC236}">
                <a16:creationId xmlns:a16="http://schemas.microsoft.com/office/drawing/2014/main" id="{745A107C-D9AC-E5C7-4DFD-F578D6BAF7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991916"/>
            <a:ext cx="4136572" cy="914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92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2522E2-D0DA-68FC-D013-CC27289B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18149B-1F25-A9BB-CB22-6B596CCA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F8FE87-5312-8391-F77C-9360D5B2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B4F84443-17F1-D630-0029-1A89A862252B}"/>
              </a:ext>
            </a:extLst>
          </p:cNvPr>
          <p:cNvSpPr txBox="1">
            <a:spLocks/>
          </p:cNvSpPr>
          <p:nvPr userDrawn="1"/>
        </p:nvSpPr>
        <p:spPr>
          <a:xfrm>
            <a:off x="243774" y="1429625"/>
            <a:ext cx="10515600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2000" dirty="0"/>
              <a:t>Bibliografia  e sitografia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79102FA-0F2C-A963-4C45-FF04B2156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930760"/>
            <a:ext cx="10515600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Testo…….</a:t>
            </a:r>
          </a:p>
        </p:txBody>
      </p:sp>
    </p:spTree>
    <p:extLst>
      <p:ext uri="{BB962C8B-B14F-4D97-AF65-F5344CB8AC3E}">
        <p14:creationId xmlns:p14="http://schemas.microsoft.com/office/powerpoint/2010/main" val="171052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2304A0-9491-B096-1EFE-3C14E1DC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85C3DC-CF74-AC41-F924-F00EBE53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FC7971-A518-9228-8A06-B5B77D0C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71E5B83-8B1C-36E9-6330-88AC93B067C2}"/>
              </a:ext>
            </a:extLst>
          </p:cNvPr>
          <p:cNvSpPr txBox="1">
            <a:spLocks/>
          </p:cNvSpPr>
          <p:nvPr userDrawn="1"/>
        </p:nvSpPr>
        <p:spPr>
          <a:xfrm>
            <a:off x="503498" y="2239522"/>
            <a:ext cx="10340511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2000" dirty="0"/>
              <a:t>Disclaimer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1FA9DE-F87F-4C80-1722-E73D334886B0}"/>
              </a:ext>
            </a:extLst>
          </p:cNvPr>
          <p:cNvSpPr txBox="1"/>
          <p:nvPr userDrawn="1"/>
        </p:nvSpPr>
        <p:spPr>
          <a:xfrm>
            <a:off x="393539" y="2779793"/>
            <a:ext cx="10960261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L’Autore/gli Autori è/sono pienamente responsabile/i di tutti i contenuti inseriti nella presentazione. I contenuti di questa presentazione (testo, grafica, immagini e altri materiali) non violano i diritti di terzi e sono nella piena e libera disponibilità, avendo acquisito da ogni eventuale terzo avente diritto su di essi espressa autorizzazione alla pubblicazione; pertanto saranno utilizzati per le finalità strettamente connesse al progetto </a:t>
            </a:r>
            <a:r>
              <a:rPr lang="it-IT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GeoSciencesIR</a:t>
            </a: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4514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hi partn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DDBD2D-CE8D-28F2-F9CF-A45DC4D9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02096B-5332-339E-9AFD-BAD7D8D1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Missione 4 • Istruzione e Ricerca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772B93-96CC-5349-FE01-19DF70B9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7B1E1FC8-7524-533E-4E0B-A53C4112B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31651"/>
            <a:ext cx="10515600" cy="33783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4E1368-EDB0-7F18-B6A7-06CC334BD0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27" y="1318272"/>
            <a:ext cx="7900746" cy="6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E4F0981-3AC1-E4CC-8FE6-64D89ED53C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872"/>
            <a:ext cx="12192000" cy="78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2223885-9C10-07B8-932B-E924D84C1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1" r:id="rId5"/>
    <p:sldLayoutId id="2147483664" r:id="rId6"/>
    <p:sldLayoutId id="2147483665" r:id="rId7"/>
    <p:sldLayoutId id="2147483666" r:id="rId8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earthengine.google.com/registe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colab.research.google.com/drive/1xVRz1NssIhI4GQpqoEaKHsZawjWKbqd-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.int/Applications/Observing_the_Earth/Copernicus/The_Sentinel_mission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ab.google/" TargetMode="External"/><Relationship Id="rId4" Type="http://schemas.openxmlformats.org/officeDocument/2006/relationships/hyperlink" Target="https://earthengine.googl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faqs/what-radiometric-resolution" TargetMode="External"/><Relationship Id="rId2" Type="http://schemas.openxmlformats.org/officeDocument/2006/relationships/hyperlink" Target="https://www.iptsat.com/dati-alta-ed-altissima-risoluzion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gs.gov/media/images/landsat-missions-timeline" TargetMode="External"/><Relationship Id="rId4" Type="http://schemas.openxmlformats.org/officeDocument/2006/relationships/hyperlink" Target="https://www.telespazio.com/it/business/space-programmes/copernicus/sentine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618B0D-D5EA-82C7-6140-BB56739AE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21" y="1335636"/>
            <a:ext cx="9238922" cy="2414431"/>
          </a:xfrm>
        </p:spPr>
        <p:txBody>
          <a:bodyPr anchor="t">
            <a:noAutofit/>
          </a:bodyPr>
          <a:lstStyle/>
          <a:p>
            <a:r>
              <a:rPr lang="it-IT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Mappatura delle aree inondate in ambiente fluviale con Google Earth Engine</a:t>
            </a:r>
            <a:br>
              <a:rPr lang="it-IT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3600" dirty="0"/>
            </a:br>
            <a:endParaRPr lang="it-IT" sz="36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4A2268D-7C96-835B-69C3-1004E984B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75" y="3114715"/>
            <a:ext cx="3795445" cy="886195"/>
          </a:xfrm>
        </p:spPr>
        <p:txBody>
          <a:bodyPr/>
          <a:lstStyle/>
          <a:p>
            <a:r>
              <a:rPr lang="it-IT" dirty="0"/>
              <a:t>Rodolfo Roseto</a:t>
            </a:r>
          </a:p>
          <a:p>
            <a:r>
              <a:rPr lang="it-IT" dirty="0"/>
              <a:t>Domenico Capolongo</a:t>
            </a:r>
          </a:p>
        </p:txBody>
      </p:sp>
      <p:pic>
        <p:nvPicPr>
          <p:cNvPr id="20" name="Immagine 19" descr="Immagine che contiene simbolo, cerchio, Elementi grafici, logo&#10;&#10;Descrizione generata automaticamente">
            <a:extLst>
              <a:ext uri="{FF2B5EF4-FFF2-40B4-BE49-F238E27FC236}">
                <a16:creationId xmlns:a16="http://schemas.microsoft.com/office/drawing/2014/main" id="{6602272C-F32D-F821-EB87-1B60FBF825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763" y="5092190"/>
            <a:ext cx="965354" cy="971378"/>
          </a:xfrm>
          <a:prstGeom prst="rect">
            <a:avLst/>
          </a:prstGeom>
        </p:spPr>
      </p:pic>
      <p:pic>
        <p:nvPicPr>
          <p:cNvPr id="5" name="Picture 2" descr="logo dipartimento">
            <a:extLst>
              <a:ext uri="{FF2B5EF4-FFF2-40B4-BE49-F238E27FC236}">
                <a16:creationId xmlns:a16="http://schemas.microsoft.com/office/drawing/2014/main" id="{F937DB1C-B49A-20AA-1CCC-9B503AB3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2" y="5020380"/>
            <a:ext cx="1156280" cy="11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age_preview.png">
            <a:extLst>
              <a:ext uri="{FF2B5EF4-FFF2-40B4-BE49-F238E27FC236}">
                <a16:creationId xmlns:a16="http://schemas.microsoft.com/office/drawing/2014/main" id="{C9B63AD3-50B3-5075-2913-D9D1BE69E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8" y="5020380"/>
            <a:ext cx="1445351" cy="1156280"/>
          </a:xfrm>
          <a:prstGeom prst="rect">
            <a:avLst/>
          </a:prstGeom>
        </p:spPr>
      </p:pic>
      <p:pic>
        <p:nvPicPr>
          <p:cNvPr id="12" name="Segnaposto immagine 11" descr="Immagine che contiene bianco e nero, schermata, monocromatico&#10;&#10;Descrizione generata automaticamente">
            <a:extLst>
              <a:ext uri="{FF2B5EF4-FFF2-40B4-BE49-F238E27FC236}">
                <a16:creationId xmlns:a16="http://schemas.microsoft.com/office/drawing/2014/main" id="{59D32844-F877-CE32-C316-4028095E1F5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r="7606"/>
          <a:stretch>
            <a:fillRect/>
          </a:stretch>
        </p:blipFill>
        <p:spPr>
          <a:xfrm>
            <a:off x="5096234" y="2250199"/>
            <a:ext cx="6360270" cy="3926461"/>
          </a:xfrm>
          <a:prstGeom prst="ellipse">
            <a:avLst/>
          </a:prstGeom>
          <a:ln w="25400" cap="rnd">
            <a:solidFill>
              <a:srgbClr val="B27F47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160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principali costellazioni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7481830" cy="462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Landsat</a:t>
            </a:r>
            <a:r>
              <a:rPr lang="it-IT" sz="22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it-IT" sz="18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Gestito da: NASA e USGS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Landsat 8 e 9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Forniscono immagini multispettrali con una risoluzione spaziale di 30m e una rivisita di 16 giorni. Utilizzati per la gestione delle risorse naturali, monitoraggio dei cambiamenti ambientali, e rilevamento delle tendenze a lungo termine.</a:t>
            </a:r>
            <a:endParaRPr lang="it-IT" kern="100" dirty="0"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PlanetScope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Gestito da: Planet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u="sng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PlanetScope</a:t>
            </a:r>
            <a:r>
              <a:rPr lang="it-IT" sz="18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Costellazione di piccoli satelliti con risoluzione spaziale di 3-5m e capacità di rivisita giornaliera. Utilizzata per monitoraggio continuo della copertura del suolo, agricoltura di precisione e gestione delle risorse naturali.</a:t>
            </a:r>
            <a:endParaRPr lang="it-IT" sz="18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it-IT" sz="18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sz="18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5C73D3AE-305A-8FCB-DF5C-83FEEAC94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4" y="1352997"/>
            <a:ext cx="3544957" cy="2327855"/>
          </a:xfrm>
          <a:prstGeom prst="rect">
            <a:avLst/>
          </a:prstGeom>
        </p:spPr>
      </p:pic>
      <p:pic>
        <p:nvPicPr>
          <p:cNvPr id="7" name="Immagine 6" descr="Immagine che contiene trasporto, satellite, veicolo spaziale, testo&#10;&#10;Descrizione generata automaticamente">
            <a:extLst>
              <a:ext uri="{FF2B5EF4-FFF2-40B4-BE49-F238E27FC236}">
                <a16:creationId xmlns:a16="http://schemas.microsoft.com/office/drawing/2014/main" id="{55391CBA-C861-9911-E724-91676B985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4" y="4020906"/>
            <a:ext cx="3544957" cy="197335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E4C5DF-2FD0-B6D9-AF2D-2B5E63B6F541}"/>
              </a:ext>
            </a:extLst>
          </p:cNvPr>
          <p:cNvSpPr txBox="1"/>
          <p:nvPr/>
        </p:nvSpPr>
        <p:spPr>
          <a:xfrm>
            <a:off x="7745896" y="5942105"/>
            <a:ext cx="4105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2">
                    <a:lumMod val="50000"/>
                  </a:schemeClr>
                </a:solidFill>
              </a:rPr>
              <a:t>https://skywardapps.com/2023/04/03/from-space-to-field-the-emerging-power-of-satellite-imagery/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9D283A-B9D2-DB82-7415-510FF948691F}"/>
              </a:ext>
            </a:extLst>
          </p:cNvPr>
          <p:cNvSpPr txBox="1"/>
          <p:nvPr/>
        </p:nvSpPr>
        <p:spPr>
          <a:xfrm>
            <a:off x="7745896" y="3666410"/>
            <a:ext cx="42406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2">
                    <a:lumMod val="50000"/>
                  </a:schemeClr>
                </a:solidFill>
              </a:rPr>
              <a:t>https://www.usgs.gov/media/images/landsat-missions-timeline</a:t>
            </a:r>
          </a:p>
        </p:txBody>
      </p:sp>
    </p:spTree>
    <p:extLst>
      <p:ext uri="{BB962C8B-B14F-4D97-AF65-F5344CB8AC3E}">
        <p14:creationId xmlns:p14="http://schemas.microsoft.com/office/powerpoint/2010/main" val="266064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principali costellazioni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5494004" cy="25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MODIS (Moderate </a:t>
            </a:r>
            <a:r>
              <a:rPr lang="it-IT" sz="2200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Resolution</a:t>
            </a:r>
            <a:r>
              <a:rPr lang="it-IT" sz="22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Imaging </a:t>
            </a:r>
            <a:r>
              <a:rPr lang="it-IT" sz="2200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Spectroradiometer</a:t>
            </a:r>
            <a:r>
              <a:rPr lang="it-IT" sz="22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Gestito da: NASA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Terra e Aqua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Equipaggiati con sensori MODIS che forniscono dati con risoluzioni spaziali di 250m, 500m e 1km. Utilizzati per monitoraggio globale della copertura del suolo, degli oceani e dell'atmosfera.</a:t>
            </a:r>
          </a:p>
        </p:txBody>
      </p:sp>
      <p:pic>
        <p:nvPicPr>
          <p:cNvPr id="5" name="Immagine 4" descr="Immagine che contiene testo, schermata, mappa, spazio&#10;&#10;Descrizione generata automaticamente">
            <a:extLst>
              <a:ext uri="{FF2B5EF4-FFF2-40B4-BE49-F238E27FC236}">
                <a16:creationId xmlns:a16="http://schemas.microsoft.com/office/drawing/2014/main" id="{A411D62E-0702-BC40-8C85-2CA35D9B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19" y="2299252"/>
            <a:ext cx="6195256" cy="36242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D02664-E51E-E3CD-82C3-461129CFB975}"/>
              </a:ext>
            </a:extLst>
          </p:cNvPr>
          <p:cNvSpPr txBox="1"/>
          <p:nvPr/>
        </p:nvSpPr>
        <p:spPr>
          <a:xfrm>
            <a:off x="5983357" y="5855013"/>
            <a:ext cx="6208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Li, X., Jing, Y., Shen, H., &amp; Zhang, L. (2019). The recent developments in cloud removal approaches of MODIS snow cover product. Hydrology and Earth System Sciences, 23(5), 2401-2416. </a:t>
            </a:r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0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Sentinel-1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74240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Sentinel-1 è una missione satellitare gestita dall'Agenzia Spaziale Europea (ESA) nell'ambito del programma </a:t>
            </a:r>
            <a:r>
              <a:rPr lang="it-IT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Copernicus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. È composta da due satelliti, Sentinel-1A e Sentinel-1B, che operano in tandem per fornire dati radar ad apertura sintetica (SAR) ad alta risoluzione.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Sensore Radar ad Apertura Sintetica (SAR)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Alta risoluzione spaziale: Fino a 5 metri (a seconda della modalità di acquisizione).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Tempo di Rivisita: Singolo Satellite: Ogni 12 giorni.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Costellazione (1A e 1B): Ogni 6 giorni (ottimizzato per coprire aree specifiche più frequentemente).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Copertura Globale, con particolare attenzione alle aree europee e polari per il monitoraggio del ghiaccio marino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sz="22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4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Sentinel-1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742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Applicazioni Principali: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Monitoraggio delle Inondazioni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Rilevazione e mappatura delle aree inondate, indipendentemente dalle condizioni meteorologiche o di luce.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Movimenti del Suolo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Analisi delle deformazioni superficiali, come subsidenza, frane e attività vulcanica.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Monitoraggio Marittimo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Rilevamento di navi, monitoraggio delle onde e dei ghiacci marini.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Monitoraggio Ambientale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Osservazione delle foreste, delle risorse idriche e della copertura del suolo.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Interferometria SAR (</a:t>
            </a:r>
            <a:r>
              <a:rPr lang="it-IT" u="sng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InSAR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Tecniche avanzate per la misurazione dei cambiamenti topografici e dei movimenti del suolo.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sz="22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Google Earth Engine (GEE)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8749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Google Earth Engine (GEE) è una piattaforma di cloud computing per l'analisi e la visualizzazione di grandi dataset geospaziali. Combina una vasta libreria di immagini satellitari e altri dati geospaziali con strumenti di analisi avanzata, consentendo agli utenti di eseguire analisi complesse e visualizzazioni di dati su scala globale.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Accesso a Dati Geospaziali: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Dati Satellitari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Include dati da missioni satellitari come Landsat, </a:t>
            </a:r>
            <a:r>
              <a:rPr lang="it-IT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, MODIS, e molti altri.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Dati Climatici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Offre accesso a dataset meteorologici e climatici storici e in tempo reale.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Dati Geospaziali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Include mappe di uso del suolo, topografia, dati sulla copertura forestale, ecc.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Strumenti di Analisi: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Analisi di Immagini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Strumenti per la classificazione delle immagini, l'estrazione di feature,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l'analisi di cambiamento nel tempo.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Algoritmi Predefiniti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Algoritmi di machine learning, filtraggio spaziale, trasformazioni spettrali.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Elaborazione su Larga Scala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Capacità di elaborare grandi volumi di dati in parallelo utilizzando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l'infrastruttura cloud di Google.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logo, testo, Carattere, simbolo&#10;&#10;Descrizione generata automaticamente">
            <a:extLst>
              <a:ext uri="{FF2B5EF4-FFF2-40B4-BE49-F238E27FC236}">
                <a16:creationId xmlns:a16="http://schemas.microsoft.com/office/drawing/2014/main" id="{0D5F956D-0A3A-8E7D-FCCD-C09E85CE0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279"/>
          <a:stretch/>
        </p:blipFill>
        <p:spPr>
          <a:xfrm>
            <a:off x="10091531" y="1248228"/>
            <a:ext cx="2027996" cy="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Google Earth Engine (GEE)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87492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Libreria di Codice: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Libreria JavaScript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Per eseguire analisi e visualizzazioni interattive nel Code Editor di GEE.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API Python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Per l'integrazione con altre applicazioni e flussi di lavoro di data science.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Visualizzazione e Condivisione: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Interfaccia Web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Per la visualizzazione di mappe e risultati di analisi.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Condivisione di Progetti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Capacità di condividere codici e risultati con la comunità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o specifici collaboratori.</a:t>
            </a:r>
          </a:p>
        </p:txBody>
      </p:sp>
      <p:pic>
        <p:nvPicPr>
          <p:cNvPr id="3" name="Immagine 2" descr="Immagine che contiene logo, testo, Carattere, simbolo&#10;&#10;Descrizione generata automaticamente">
            <a:extLst>
              <a:ext uri="{FF2B5EF4-FFF2-40B4-BE49-F238E27FC236}">
                <a16:creationId xmlns:a16="http://schemas.microsoft.com/office/drawing/2014/main" id="{BE4F47F0-0F9A-FC4E-59A4-F2AB63F3E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279"/>
          <a:stretch/>
        </p:blipFill>
        <p:spPr>
          <a:xfrm>
            <a:off x="10091531" y="1248228"/>
            <a:ext cx="2027996" cy="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Google Colab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87492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Google Colab, abbreviazione di "</a:t>
            </a:r>
            <a:r>
              <a:rPr lang="it-IT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Colaboratory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", è un servizio di Google che permette di scrivere e eseguire codice Python direttamente nel browser, fornendo contestualmente accesso gratuito a risorse di calcolo potenti, tra cui GPU e TPU, che facilitano lo sviluppo e l'esecuzione di modelli di machine learning.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Ambiente Basato su Cloud: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Nessuna Configurazione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Non è necessario configurare o installare software; tutto è pronto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all'uso nel browser.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Accessibilità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Codice e dati sono accessibili da qualsiasi dispositivo con connessione internet.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Risorse di Calcolo: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Accesso gratuito a GPU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(Graphics Processing Units)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e TPU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Tensor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Processing Units) per accelerare le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operazioni di machine learning.</a:t>
            </a:r>
            <a:endParaRPr lang="it-IT" kern="100" dirty="0"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Esecuzione Scalabile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Capacità di eseguire calcoli intensivi senza sovraccaricare il computer locale.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432425-052B-72F4-8639-BE83FA76A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4591"/>
          <a:stretch/>
        </p:blipFill>
        <p:spPr>
          <a:xfrm>
            <a:off x="10091531" y="1248228"/>
            <a:ext cx="2027996" cy="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8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Google Colab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8749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Integrazione con Google Drive: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Salvataggio e Condivisione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Possibilità di salvare i notebook direttamente su Google Drive e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condividerli facilmente con altri utenti.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Sincronizzazione Automatica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File e dati possono essere sincronizzati con Google Drive per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un accesso rapido e sicuro.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9A82F0-7C03-8E6D-4297-5656D30CA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4591"/>
          <a:stretch/>
        </p:blipFill>
        <p:spPr>
          <a:xfrm>
            <a:off x="10091531" y="1248228"/>
            <a:ext cx="2027996" cy="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7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Tutorial «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Mappatura delle aree inondate in ambiente fluviale con Google Earth Engine e Google Colab»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87492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Di seguito i link per creare e modificare il progetto Google </a:t>
            </a: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arth Engine ed eseguire il codice in Google Colab come mostrato nel tutorial: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Link alla creazione del progetto Google Earth </a:t>
            </a: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ngine -&gt;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https://code.earthengine.google.com/register</a:t>
            </a: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Link al Colab Notebook del tutorial -&gt;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https://colab.research.google.com/drive/1xVRz1NssIhI4GQpqoEaKHsZawjWKbqd-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it-IT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9A82F0-7C03-8E6D-4297-5656D30CA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r="4591"/>
          <a:stretch/>
        </p:blipFill>
        <p:spPr>
          <a:xfrm>
            <a:off x="10091531" y="1248228"/>
            <a:ext cx="2027996" cy="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Risorse ed approfondimenti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87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La costellazione </a:t>
            </a:r>
            <a:r>
              <a:rPr lang="it-IT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-&gt;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https://www.esa.int/Applications/Observing_the_Earth/Copernicus/The_Sentinel_missions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Google Earth Engine -&gt; </a:t>
            </a: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https://earthengine.google.com/</a:t>
            </a: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Google Colab -&gt; 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https://colab.google/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13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Introduzione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742404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Le immagini satellitari offrono una soluzione unica per il telerilevamento della superficie terrestre e dei fenomeni ad essa associati, consentendo di osservare aree vaste e remote che potrebbero essere difficili da monitorare con i metodi tradizionali.</a:t>
            </a:r>
            <a:endParaRPr lang="it-IT" dirty="0">
              <a:latin typeface="Titillium Bd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Copertura Globale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I satelliti possono monitorare l'intero pianeta, inclusi gli oceani e le regioni inaccessibili.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Indipendenza dalle Condizioni Atmosferiche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I sensori radar, ad esempio, possono operare in qualsiasi condizione meteorologica, giorno e notte.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Analisi Multispettrale</a:t>
            </a: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Permettono di distinguere tra diversi tipi di copertura del suolo e di rilevare cambiamenti ambientali.</a:t>
            </a: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</a:pPr>
            <a:endParaRPr lang="it-IT" dirty="0"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2C927DCF-95E0-1235-D21D-5182EB65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429625"/>
            <a:ext cx="10515600" cy="36385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Bibliografia  e sitografia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719E7DE-D3B1-1493-628D-8151450E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61390"/>
            <a:ext cx="11621654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Li, X., Jing, Y., Shen, H., &amp; Zhang, L. (2019). The recent developments in cloud removal approaches of MODIS snow cover product. Hydrology and Earth System Sciences, 23(5), 2401-2416. </a:t>
            </a:r>
            <a:r>
              <a:rPr lang="it-IT" sz="1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https://doi.org/10.5194/hess-23-2401-2019</a:t>
            </a:r>
            <a:endParaRPr lang="it-IT" sz="16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it-IT" sz="1600" u="sng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https://www.iptsat.com/dati-alta-ed-altissima-risoluzione/</a:t>
            </a:r>
            <a:endParaRPr lang="it-IT" sz="1600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u="sng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https://www.usgs.gov/faqs/what-radiometric-resolution</a:t>
            </a:r>
            <a:endParaRPr lang="it-IT" sz="1600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u="sng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https://www.telespazio.com/it/business/space-programmes/copernicus/sentinel</a:t>
            </a:r>
            <a:endParaRPr lang="it-IT" sz="1600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https://www.usgs.gov/media/images/landsat-missions-timeline</a:t>
            </a:r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https://skywardapps.com/2023/04/03/from-space-to-field-the-emerging-power-of-satellite-imagery/</a:t>
            </a:r>
          </a:p>
          <a:p>
            <a:pPr marL="0" indent="0">
              <a:buNone/>
            </a:pPr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15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39786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>
            <a:extLst>
              <a:ext uri="{FF2B5EF4-FFF2-40B4-BE49-F238E27FC236}">
                <a16:creationId xmlns:a16="http://schemas.microsoft.com/office/drawing/2014/main" id="{3CBD2F16-9297-322B-249E-E1082B86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68" y="2297727"/>
            <a:ext cx="10515600" cy="36385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Disclaimer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242C8C-C614-AD88-253E-D71C63C7FCE9}"/>
              </a:ext>
            </a:extLst>
          </p:cNvPr>
          <p:cNvSpPr txBox="1"/>
          <p:nvPr/>
        </p:nvSpPr>
        <p:spPr>
          <a:xfrm>
            <a:off x="296412" y="2889753"/>
            <a:ext cx="11632557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 Autori sono pienamente responsabili di tutti i contenuti inseriti nella presentazione. I contenuti di questa presentazione (testo, grafica, immagini e altri materiali) non violano i diritti di terzi e sono nella piena e libera disponibilità, avendo acquisito da ogni eventuale terzo avente diritto su di essi espressa autorizzazione alla pubblicazione; pertanto saranno utilizzati per le finalità strettamente connesse al progetto </a:t>
            </a:r>
            <a:r>
              <a:rPr lang="it-IT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GeoSciencesIR</a:t>
            </a: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32E7E5-7A52-9567-4588-E20072E2E2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" y="5305896"/>
            <a:ext cx="1458410" cy="5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9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8B2A875-9887-A7F4-DD28-26643AD35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31651"/>
            <a:ext cx="10515600" cy="33783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BD857A-A2E6-B587-188C-D50E58D49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27" y="1318272"/>
            <a:ext cx="7900746" cy="6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caratteristiche delle immagini satellitari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7424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18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Le immagini satellitari sono caratterizzate da diverse proprietà tecniche che ne determinano l'utilità per specifiche applicazioni: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Risoluzione spaziale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Risoluzione spettrale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Risoluzione radiometrica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kern="100" dirty="0">
                <a:latin typeface="Titillium Bd"/>
                <a:cs typeface="Times New Roman" panose="02020603050405020304" pitchFamily="18" charset="0"/>
              </a:rPr>
              <a:t>Tempo di rivisita</a:t>
            </a: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</a:pPr>
            <a:endParaRPr lang="it-IT" dirty="0"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308763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caratteristiche delle immagini satellitari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6593934" cy="477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Risoluzione spaziale:</a:t>
            </a:r>
            <a:endParaRPr lang="it-IT" sz="2200" dirty="0"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si riferisce alla dimensione del più piccolo oggetto che può essere rilevato. È spesso espressa in metri e può essere suddivisa in diverse categorie: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Alta Risoluzione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(&lt;=1m): Ideale per l'osservazione di dettagli urbani, infrastrutture e piccoli oggetti.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Media Risoluzione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(1-10m): Utilizzata per monitorare l'uso del suolo, l'agricoltura e le foreste.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Bassa Risoluzione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(10-1000m): Adeguata per il monitoraggio del clima, dei grandi ecosistemi e degli oceani.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sz="18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</a:pPr>
            <a:endParaRPr lang="it-IT" dirty="0">
              <a:latin typeface="Titillium"/>
            </a:endParaRPr>
          </a:p>
        </p:txBody>
      </p:sp>
      <p:pic>
        <p:nvPicPr>
          <p:cNvPr id="5" name="Immagine 4" descr="Immagine che contiene testo, schermata, Piano, mappa&#10;&#10;Descrizione generata automaticamente">
            <a:extLst>
              <a:ext uri="{FF2B5EF4-FFF2-40B4-BE49-F238E27FC236}">
                <a16:creationId xmlns:a16="http://schemas.microsoft.com/office/drawing/2014/main" id="{6ADE3B63-BEB7-F189-3652-D3AC1B7EA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77" y="1669198"/>
            <a:ext cx="5281527" cy="417609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D8528A-96E2-14CA-6764-A93D4F94AFA4}"/>
              </a:ext>
            </a:extLst>
          </p:cNvPr>
          <p:cNvSpPr txBox="1"/>
          <p:nvPr/>
        </p:nvSpPr>
        <p:spPr>
          <a:xfrm>
            <a:off x="6738730" y="6022990"/>
            <a:ext cx="3896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2">
                    <a:lumMod val="50000"/>
                  </a:schemeClr>
                </a:solidFill>
              </a:rPr>
              <a:t>https://www.iptsat.com/dati-alta-ed-altissima-risoluzione/</a:t>
            </a:r>
          </a:p>
        </p:txBody>
      </p:sp>
    </p:spTree>
    <p:extLst>
      <p:ext uri="{BB962C8B-B14F-4D97-AF65-F5344CB8AC3E}">
        <p14:creationId xmlns:p14="http://schemas.microsoft.com/office/powerpoint/2010/main" val="91639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caratteristiche delle immagini satellitari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742404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Risoluzione spettrale:</a:t>
            </a:r>
            <a:endParaRPr lang="it-IT" sz="2200" dirty="0"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si riferisce alla capacità del sensore di distinguere tra diverse lunghezze d'onda della luce. È definita dal numero e dalla larghezza delle bande spettrali che il sensore può rilevare: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Pancromatica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Una singola banda che copre un ampio spettro, utile per immagini dettagliate in bianco e nero.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Multispettrale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Diverse bande che coprono un'ampia gamma dello spettro elettromagnetico, inclusi il visibile, il vicino infrarosso e il medio infrarosso. Esempi comuni includono i satelliti Sentinel-2 e Landsat.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u="sng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Iperspettrale</a:t>
            </a:r>
            <a:r>
              <a:rPr lang="it-IT" sz="18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Centinaia di bande strette che permettono una dettagliata analisi della composizione chimica delle superfici. Utilizzato per applicazioni avanzate come la mineralogia e la valutazione della qualità dell'acqua.</a:t>
            </a:r>
            <a:endParaRPr lang="it-IT" dirty="0">
              <a:latin typeface="Titillium Bd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</a:pPr>
            <a:endParaRPr lang="it-IT" dirty="0"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23188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caratteristiche delle immagini satellitari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5745795" cy="281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Risoluzione </a:t>
            </a:r>
            <a:r>
              <a:rPr lang="it-IT" sz="2200" dirty="0"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radiometrica</a:t>
            </a:r>
            <a:r>
              <a:rPr lang="it-IT" sz="22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it-IT" sz="2200" dirty="0"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indica il numero di livelli di intensità che un sensore può rilevare e quantificare. È generalmente espressa in bit: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8-bit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256 livelli di intensità.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10-bit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1024 livelli di intensità.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12-bit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4096 livelli di intensità.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16-bit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65536 livelli di intensità.</a:t>
            </a:r>
          </a:p>
        </p:txBody>
      </p:sp>
      <p:pic>
        <p:nvPicPr>
          <p:cNvPr id="9" name="Immagine 8" descr="Immagine che contiene bianco e nero, nero, arte, monocromatico&#10;&#10;Descrizione generata automaticamente">
            <a:extLst>
              <a:ext uri="{FF2B5EF4-FFF2-40B4-BE49-F238E27FC236}">
                <a16:creationId xmlns:a16="http://schemas.microsoft.com/office/drawing/2014/main" id="{CCC60B4B-9640-90A0-C976-0A6AEAFA9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27" y="3255428"/>
            <a:ext cx="7021399" cy="23481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97B380-4879-8D22-42F0-2354954F8860}"/>
              </a:ext>
            </a:extLst>
          </p:cNvPr>
          <p:cNvSpPr txBox="1"/>
          <p:nvPr/>
        </p:nvSpPr>
        <p:spPr>
          <a:xfrm>
            <a:off x="5058719" y="600625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2">
                    <a:lumMod val="50000"/>
                  </a:schemeClr>
                </a:solidFill>
              </a:rPr>
              <a:t>https://www.usgs.gov/faqs/what-radiometric-resolution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259B99-1946-EABE-4D12-C2A436544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27" y="5603549"/>
            <a:ext cx="7021399" cy="4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caratteristiche delle immagini satellitari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742404" cy="260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Risoluzione temporale (o tempo di rivisita):</a:t>
            </a:r>
            <a:endParaRPr lang="it-IT" sz="2200" dirty="0"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Il tempo di rivisita è il periodo che un satellite impiega per sorvolare di nuovo la stessa area. Dipende dall'orbita del satellite e dalla configurazione della costellazione: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Giorni a settimane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Satelliti come Landsat (16 giorni) e Sentinel-2 (5 giorni) offrono rivisita periodica con copertura globale.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Ore a giorni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Costellazioni di satelliti commerciali, come PlanetScope, possono avere tempi di rivisita molto brevi (fino a giornaliero), grazie alla presenza di molti satelliti in orbita.</a:t>
            </a:r>
          </a:p>
        </p:txBody>
      </p:sp>
    </p:spTree>
    <p:extLst>
      <p:ext uri="{BB962C8B-B14F-4D97-AF65-F5344CB8AC3E}">
        <p14:creationId xmlns:p14="http://schemas.microsoft.com/office/powerpoint/2010/main" val="282901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principali costellazioni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11742404" cy="296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Attualmente sono operative diverse costellazioni di satelliti che forniscono dati per l'analisi ambientale ed includono una varietà di satelliti gestiti da agenzie governative e da aziende private. Queste costellazioni si differenziano per numero di satelliti, tipo di sensori, tempo di rivisita ed altre caratteristiche. Le principali sono: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Copernicus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sz="1800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Landsat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PlanetScope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MODIS (Moderate Resolution Imaging Spectroradiometer)</a:t>
            </a:r>
            <a:endParaRPr lang="it-IT" sz="18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sz="18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1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96" y="1352997"/>
            <a:ext cx="8134350" cy="632402"/>
          </a:xfrm>
        </p:spPr>
        <p:txBody>
          <a:bodyPr>
            <a:normAutofit/>
          </a:bodyPr>
          <a:lstStyle/>
          <a:p>
            <a:r>
              <a:rPr lang="it-IT" sz="2400" dirty="0"/>
              <a:t>Le principali costellazioni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144796" y="2202458"/>
            <a:ext cx="80317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2200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Copernicus</a:t>
            </a:r>
            <a:r>
              <a:rPr lang="it-IT" sz="22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sz="2200" kern="100" dirty="0" err="1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</a:t>
            </a:r>
            <a:r>
              <a:rPr lang="it-IT" sz="22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Gestito da: Agenzia Spaziale Europea (ESA) e Commissione Europea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Sentinel-1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Radar ad apertura sintetica (SAR) che fornisce immagini indipendenti dalle condizioni atmosferiche e di illuminazione. Utilizzato per monitoraggio delle inondazioni, movimenti del terreno e copertura del suolo.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Sentinel-2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Sensore multispettrale ad alta risoluzione con una rivisita di 5 giorni. Utilizzato per monitoraggio della vegetazione, copertura del suolo, agricoltura e gestione delle risorse idriche.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Sentinel-3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Equipaggiato con sensori per l'osservazione della superficie terrestre e degli oceani, inclusi strumenti per il monitoraggio della temperatura, dell'altezza delle onde e della topografia degli oceani.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800" u="sng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Sentinel-5P</a:t>
            </a:r>
            <a:r>
              <a:rPr lang="it-IT" sz="1800" kern="100" dirty="0">
                <a:effectLst/>
                <a:latin typeface="Titillium Bd"/>
                <a:ea typeface="Aptos" panose="020B0004020202020204" pitchFamily="34" charset="0"/>
                <a:cs typeface="Times New Roman" panose="02020603050405020304" pitchFamily="18" charset="0"/>
              </a:rPr>
              <a:t>: Progettato per il monitoraggio della qualità dell'aria, misura gas atmosferici come ozono, anidride solforosa e monossido di carbonio.</a:t>
            </a:r>
          </a:p>
          <a:p>
            <a:pPr>
              <a:spcAft>
                <a:spcPts val="600"/>
              </a:spcAft>
              <a:buClr>
                <a:srgbClr val="CE843C"/>
              </a:buClr>
            </a:pPr>
            <a:endParaRPr lang="it-IT" sz="1800" kern="100" dirty="0">
              <a:effectLst/>
              <a:latin typeface="Titillium B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satellite, trasporto, veicolo spaziale, spazio&#10;&#10;Descrizione generata automaticamente">
            <a:extLst>
              <a:ext uri="{FF2B5EF4-FFF2-40B4-BE49-F238E27FC236}">
                <a16:creationId xmlns:a16="http://schemas.microsoft.com/office/drawing/2014/main" id="{060BF615-66B4-17D8-1115-C2E27268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44" y="2162701"/>
            <a:ext cx="3723860" cy="37238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FBF816-3FE0-BEE0-1689-C0E289898006}"/>
              </a:ext>
            </a:extLst>
          </p:cNvPr>
          <p:cNvSpPr txBox="1"/>
          <p:nvPr/>
        </p:nvSpPr>
        <p:spPr>
          <a:xfrm>
            <a:off x="8222975" y="5836579"/>
            <a:ext cx="3445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2">
                    <a:lumMod val="50000"/>
                  </a:schemeClr>
                </a:solidFill>
              </a:rPr>
              <a:t>https://www.telespazio.com/it/business/space-programmes/copernicus/sentinel</a:t>
            </a:r>
          </a:p>
        </p:txBody>
      </p:sp>
    </p:spTree>
    <p:extLst>
      <p:ext uri="{BB962C8B-B14F-4D97-AF65-F5344CB8AC3E}">
        <p14:creationId xmlns:p14="http://schemas.microsoft.com/office/powerpoint/2010/main" val="392013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0</TotalTime>
  <Words>1943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Titillium</vt:lpstr>
      <vt:lpstr>Titillium Bd</vt:lpstr>
      <vt:lpstr>Tema di Office</vt:lpstr>
      <vt:lpstr>Mappatura delle aree inondate in ambiente fluviale con Google Earth Engine  </vt:lpstr>
      <vt:lpstr>Introduzione</vt:lpstr>
      <vt:lpstr>Le caratteristiche delle immagini satellitari </vt:lpstr>
      <vt:lpstr>Le caratteristiche delle immagini satellitari </vt:lpstr>
      <vt:lpstr>Le caratteristiche delle immagini satellitari </vt:lpstr>
      <vt:lpstr>Le caratteristiche delle immagini satellitari </vt:lpstr>
      <vt:lpstr>Le caratteristiche delle immagini satellitari </vt:lpstr>
      <vt:lpstr>Le principali costellazioni</vt:lpstr>
      <vt:lpstr>Le principali costellazioni</vt:lpstr>
      <vt:lpstr>Le principali costellazioni</vt:lpstr>
      <vt:lpstr>Le principali costellazioni</vt:lpstr>
      <vt:lpstr>Sentinel-1</vt:lpstr>
      <vt:lpstr>Sentinel-1</vt:lpstr>
      <vt:lpstr>Google Earth Engine (GEE)</vt:lpstr>
      <vt:lpstr>Google Earth Engine (GEE)</vt:lpstr>
      <vt:lpstr>Google Colab</vt:lpstr>
      <vt:lpstr>Google Colab</vt:lpstr>
      <vt:lpstr>Tutorial «Mappatura delle aree inondate in ambiente fluviale con Google Earth Engine e Google Colab»</vt:lpstr>
      <vt:lpstr>Risorse ed approfondimenti</vt:lpstr>
      <vt:lpstr>Bibliografia  e sitografia </vt:lpstr>
      <vt:lpstr>Disclaimer 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cp:keywords/>
  <dc:description/>
  <cp:lastModifiedBy>Rodolfo Roseto</cp:lastModifiedBy>
  <cp:revision>28</cp:revision>
  <dcterms:created xsi:type="dcterms:W3CDTF">2022-10-26T09:11:02Z</dcterms:created>
  <dcterms:modified xsi:type="dcterms:W3CDTF">2025-01-24T08:38:05Z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